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0" r:id="rId5"/>
    <p:sldId id="261" r:id="rId6"/>
    <p:sldId id="263" r:id="rId7"/>
    <p:sldId id="262" r:id="rId8"/>
    <p:sldId id="264" r:id="rId9"/>
    <p:sldId id="266" r:id="rId10"/>
    <p:sldId id="265" r:id="rId11"/>
    <p:sldId id="267" r:id="rId12"/>
    <p:sldId id="269" r:id="rId13"/>
    <p:sldId id="270" r:id="rId14"/>
    <p:sldId id="268" r:id="rId15"/>
    <p:sldId id="27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B8382F46-BD45-4BA2-A3C8-DE190A198768}" type="datetimeFigureOut">
              <a:rPr lang="en-US" smtClean="0"/>
              <a:t>2/20/2020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5CEBEA02-E170-40FB-B82A-F47D2CC72DB1}" type="slidenum">
              <a:rPr lang="en-US" smtClean="0"/>
              <a:t>‹#›</a:t>
            </a:fld>
            <a:endParaRPr lang="en-US"/>
          </a:p>
        </p:txBody>
      </p:sp>
    </p:spTree>
    <p:extLst>
      <p:ext uri="{BB962C8B-B14F-4D97-AF65-F5344CB8AC3E}">
        <p14:creationId xmlns:p14="http://schemas.microsoft.com/office/powerpoint/2010/main" val="49162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a:t>
            </a:fld>
            <a:endParaRPr lang="en-US"/>
          </a:p>
        </p:txBody>
      </p:sp>
    </p:spTree>
    <p:extLst>
      <p:ext uri="{BB962C8B-B14F-4D97-AF65-F5344CB8AC3E}">
        <p14:creationId xmlns:p14="http://schemas.microsoft.com/office/powerpoint/2010/main" val="210185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10</a:t>
            </a:fld>
            <a:endParaRPr lang="en-US"/>
          </a:p>
        </p:txBody>
      </p:sp>
    </p:spTree>
    <p:extLst>
      <p:ext uri="{BB962C8B-B14F-4D97-AF65-F5344CB8AC3E}">
        <p14:creationId xmlns:p14="http://schemas.microsoft.com/office/powerpoint/2010/main" val="338609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11</a:t>
            </a:fld>
            <a:endParaRPr lang="en-US"/>
          </a:p>
        </p:txBody>
      </p:sp>
    </p:spTree>
    <p:extLst>
      <p:ext uri="{BB962C8B-B14F-4D97-AF65-F5344CB8AC3E}">
        <p14:creationId xmlns:p14="http://schemas.microsoft.com/office/powerpoint/2010/main" val="348412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12</a:t>
            </a:fld>
            <a:endParaRPr lang="en-US"/>
          </a:p>
        </p:txBody>
      </p:sp>
    </p:spTree>
    <p:extLst>
      <p:ext uri="{BB962C8B-B14F-4D97-AF65-F5344CB8AC3E}">
        <p14:creationId xmlns:p14="http://schemas.microsoft.com/office/powerpoint/2010/main" val="87306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13</a:t>
            </a:fld>
            <a:endParaRPr lang="en-US"/>
          </a:p>
        </p:txBody>
      </p:sp>
    </p:spTree>
    <p:extLst>
      <p:ext uri="{BB962C8B-B14F-4D97-AF65-F5344CB8AC3E}">
        <p14:creationId xmlns:p14="http://schemas.microsoft.com/office/powerpoint/2010/main" val="210119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14</a:t>
            </a:fld>
            <a:endParaRPr lang="en-US"/>
          </a:p>
        </p:txBody>
      </p:sp>
    </p:spTree>
    <p:extLst>
      <p:ext uri="{BB962C8B-B14F-4D97-AF65-F5344CB8AC3E}">
        <p14:creationId xmlns:p14="http://schemas.microsoft.com/office/powerpoint/2010/main" val="80568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15</a:t>
            </a:fld>
            <a:endParaRPr lang="en-US"/>
          </a:p>
        </p:txBody>
      </p:sp>
    </p:spTree>
    <p:extLst>
      <p:ext uri="{BB962C8B-B14F-4D97-AF65-F5344CB8AC3E}">
        <p14:creationId xmlns:p14="http://schemas.microsoft.com/office/powerpoint/2010/main" val="128926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2</a:t>
            </a:fld>
            <a:endParaRPr lang="en-US"/>
          </a:p>
        </p:txBody>
      </p:sp>
    </p:spTree>
    <p:extLst>
      <p:ext uri="{BB962C8B-B14F-4D97-AF65-F5344CB8AC3E}">
        <p14:creationId xmlns:p14="http://schemas.microsoft.com/office/powerpoint/2010/main" val="17155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3</a:t>
            </a:fld>
            <a:endParaRPr lang="en-US"/>
          </a:p>
        </p:txBody>
      </p:sp>
    </p:spTree>
    <p:extLst>
      <p:ext uri="{BB962C8B-B14F-4D97-AF65-F5344CB8AC3E}">
        <p14:creationId xmlns:p14="http://schemas.microsoft.com/office/powerpoint/2010/main" val="64986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4</a:t>
            </a:fld>
            <a:endParaRPr lang="en-US"/>
          </a:p>
        </p:txBody>
      </p:sp>
    </p:spTree>
    <p:extLst>
      <p:ext uri="{BB962C8B-B14F-4D97-AF65-F5344CB8AC3E}">
        <p14:creationId xmlns:p14="http://schemas.microsoft.com/office/powerpoint/2010/main" val="299521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5</a:t>
            </a:fld>
            <a:endParaRPr lang="en-US"/>
          </a:p>
        </p:txBody>
      </p:sp>
    </p:spTree>
    <p:extLst>
      <p:ext uri="{BB962C8B-B14F-4D97-AF65-F5344CB8AC3E}">
        <p14:creationId xmlns:p14="http://schemas.microsoft.com/office/powerpoint/2010/main" val="371603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6</a:t>
            </a:fld>
            <a:endParaRPr lang="en-US"/>
          </a:p>
        </p:txBody>
      </p:sp>
    </p:spTree>
    <p:extLst>
      <p:ext uri="{BB962C8B-B14F-4D97-AF65-F5344CB8AC3E}">
        <p14:creationId xmlns:p14="http://schemas.microsoft.com/office/powerpoint/2010/main" val="65845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7</a:t>
            </a:fld>
            <a:endParaRPr lang="en-US"/>
          </a:p>
        </p:txBody>
      </p:sp>
    </p:spTree>
    <p:extLst>
      <p:ext uri="{BB962C8B-B14F-4D97-AF65-F5344CB8AC3E}">
        <p14:creationId xmlns:p14="http://schemas.microsoft.com/office/powerpoint/2010/main" val="72477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8</a:t>
            </a:fld>
            <a:endParaRPr lang="en-US"/>
          </a:p>
        </p:txBody>
      </p:sp>
    </p:spTree>
    <p:extLst>
      <p:ext uri="{BB962C8B-B14F-4D97-AF65-F5344CB8AC3E}">
        <p14:creationId xmlns:p14="http://schemas.microsoft.com/office/powerpoint/2010/main" val="395104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BEA02-E170-40FB-B82A-F47D2CC72DB1}" type="slidenum">
              <a:rPr lang="en-US" smtClean="0"/>
              <a:t>9</a:t>
            </a:fld>
            <a:endParaRPr lang="en-US"/>
          </a:p>
        </p:txBody>
      </p:sp>
    </p:spTree>
    <p:extLst>
      <p:ext uri="{BB962C8B-B14F-4D97-AF65-F5344CB8AC3E}">
        <p14:creationId xmlns:p14="http://schemas.microsoft.com/office/powerpoint/2010/main" val="1678070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1000-1099/1002/Sections/1002.331.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leg.state.fl.us/Statutes/index.cfm?App_mode=Display_Statute&amp;Search_String=&amp;URL=1000-1099/1002/Sections/1002.332.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fldoe.org/schools/school-choice/charter-schools/charter-school-appeal/" TargetMode="External"/><Relationship Id="rId7" Type="http://schemas.openxmlformats.org/officeDocument/2006/relationships/hyperlink" Target="http://www.leg.state.fl.us/Statutes/index.cfm?App_mode=Display_Statute&amp;URL=1000-1099/1002/Sections/1002.33.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fldoe.org/schools/school-choice/charter-schools/charter-school-appeal/archived-appeals.stml" TargetMode="External"/><Relationship Id="rId5" Type="http://schemas.openxmlformats.org/officeDocument/2006/relationships/hyperlink" Target="https://www.flrules.org/gateway/ruleNo.asp?ID=6A-6.0781" TargetMode="External"/><Relationship Id="rId4" Type="http://schemas.openxmlformats.org/officeDocument/2006/relationships/hyperlink" Target="http://www.fldoe.org/schools/school-choice/charter-schools/charter-school-appeal/csac-members.s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48A9-91C6-4637-A7B3-244F15529B11}"/>
              </a:ext>
            </a:extLst>
          </p:cNvPr>
          <p:cNvSpPr>
            <a:spLocks noGrp="1"/>
          </p:cNvSpPr>
          <p:nvPr>
            <p:ph type="ctrTitle"/>
          </p:nvPr>
        </p:nvSpPr>
        <p:spPr/>
        <p:txBody>
          <a:bodyPr/>
          <a:lstStyle/>
          <a:p>
            <a:r>
              <a:rPr lang="en-US" sz="4400" dirty="0"/>
              <a:t>Charter Application Denial and Appeal Process</a:t>
            </a:r>
          </a:p>
        </p:txBody>
      </p:sp>
      <p:sp>
        <p:nvSpPr>
          <p:cNvPr id="3" name="Subtitle 2">
            <a:extLst>
              <a:ext uri="{FF2B5EF4-FFF2-40B4-BE49-F238E27FC236}">
                <a16:creationId xmlns:a16="http://schemas.microsoft.com/office/drawing/2014/main" id="{A53EC729-A5AD-4FC9-A7F6-C4A0ACAEFCD3}"/>
              </a:ext>
            </a:extLst>
          </p:cNvPr>
          <p:cNvSpPr>
            <a:spLocks noGrp="1"/>
          </p:cNvSpPr>
          <p:nvPr>
            <p:ph type="subTitle" idx="1"/>
          </p:nvPr>
        </p:nvSpPr>
        <p:spPr/>
        <p:txBody>
          <a:bodyPr/>
          <a:lstStyle/>
          <a:p>
            <a:r>
              <a:rPr lang="en-US" dirty="0"/>
              <a:t>February 21, 2020</a:t>
            </a:r>
          </a:p>
          <a:p>
            <a:endParaRPr lang="en-US" dirty="0"/>
          </a:p>
        </p:txBody>
      </p:sp>
      <p:pic>
        <p:nvPicPr>
          <p:cNvPr id="4" name="Picture 3" descr="A close up of a sign&#10;&#10;Description automatically generated">
            <a:extLst>
              <a:ext uri="{FF2B5EF4-FFF2-40B4-BE49-F238E27FC236}">
                <a16:creationId xmlns:a16="http://schemas.microsoft.com/office/drawing/2014/main" id="{67531BD5-4185-4604-97C2-38C2F84549D5}"/>
              </a:ext>
            </a:extLst>
          </p:cNvPr>
          <p:cNvPicPr/>
          <p:nvPr/>
        </p:nvPicPr>
        <p:blipFill>
          <a:blip r:embed="rId3">
            <a:extLst>
              <a:ext uri="{28A0092B-C50C-407E-A947-70E740481C1C}">
                <a14:useLocalDpi xmlns:a14="http://schemas.microsoft.com/office/drawing/2010/main" val="0"/>
              </a:ext>
            </a:extLst>
          </a:blip>
          <a:stretch>
            <a:fillRect/>
          </a:stretch>
        </p:blipFill>
        <p:spPr>
          <a:xfrm>
            <a:off x="5134927" y="4018399"/>
            <a:ext cx="1922145" cy="1172210"/>
          </a:xfrm>
          <a:prstGeom prst="rect">
            <a:avLst/>
          </a:prstGeom>
        </p:spPr>
      </p:pic>
    </p:spTree>
    <p:extLst>
      <p:ext uri="{BB962C8B-B14F-4D97-AF65-F5344CB8AC3E}">
        <p14:creationId xmlns:p14="http://schemas.microsoft.com/office/powerpoint/2010/main" val="219469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D04A-CAB2-4A36-B769-57BF9D4941D7}"/>
              </a:ext>
            </a:extLst>
          </p:cNvPr>
          <p:cNvSpPr>
            <a:spLocks noGrp="1"/>
          </p:cNvSpPr>
          <p:nvPr>
            <p:ph type="title"/>
          </p:nvPr>
        </p:nvSpPr>
        <p:spPr/>
        <p:txBody>
          <a:bodyPr>
            <a:normAutofit/>
          </a:bodyPr>
          <a:lstStyle/>
          <a:p>
            <a:r>
              <a:rPr lang="en-US" dirty="0"/>
              <a:t>Day of the Appeal…</a:t>
            </a:r>
          </a:p>
        </p:txBody>
      </p:sp>
      <p:sp>
        <p:nvSpPr>
          <p:cNvPr id="3" name="TextBox 2">
            <a:extLst>
              <a:ext uri="{FF2B5EF4-FFF2-40B4-BE49-F238E27FC236}">
                <a16:creationId xmlns:a16="http://schemas.microsoft.com/office/drawing/2014/main" id="{D4C835C1-972A-49A5-9195-8CAE87F03D11}"/>
              </a:ext>
            </a:extLst>
          </p:cNvPr>
          <p:cNvSpPr txBox="1"/>
          <p:nvPr/>
        </p:nvSpPr>
        <p:spPr>
          <a:xfrm>
            <a:off x="1295402" y="2457975"/>
            <a:ext cx="9526396" cy="3693319"/>
          </a:xfrm>
          <a:prstGeom prst="rect">
            <a:avLst/>
          </a:prstGeom>
          <a:noFill/>
        </p:spPr>
        <p:txBody>
          <a:bodyPr wrap="square" rtlCol="0">
            <a:spAutoFit/>
          </a:bodyPr>
          <a:lstStyle/>
          <a:p>
            <a:r>
              <a:rPr lang="en-US" dirty="0"/>
              <a:t>Per Rule 6A-6.0781(a)-(e), F.A.C.:</a:t>
            </a:r>
          </a:p>
          <a:p>
            <a:pPr algn="ctr"/>
            <a:r>
              <a:rPr lang="en-US" dirty="0"/>
              <a:t>Parties are given at least seven (7) days notice of the hearing date</a:t>
            </a:r>
          </a:p>
          <a:p>
            <a:pPr algn="just"/>
            <a:endParaRPr lang="en-US" dirty="0"/>
          </a:p>
          <a:p>
            <a:pPr marL="285750" indent="-285750" algn="just">
              <a:buClr>
                <a:schemeClr val="accent1"/>
              </a:buClr>
              <a:buFont typeface="Arial" panose="020B0604020202020204" pitchFamily="34" charset="0"/>
              <a:buChar char="•"/>
            </a:pPr>
            <a:r>
              <a:rPr lang="en-US" dirty="0"/>
              <a:t>Each party is given a maximum of 10 minutes to allow representatives to summarize the written arguments previously submitted.</a:t>
            </a:r>
          </a:p>
          <a:p>
            <a:pPr marL="285750" indent="-285750" algn="just">
              <a:buClr>
                <a:schemeClr val="accent1"/>
              </a:buClr>
              <a:buFont typeface="Arial" panose="020B0604020202020204" pitchFamily="34" charset="0"/>
              <a:buChar char="•"/>
            </a:pPr>
            <a:r>
              <a:rPr lang="en-US" dirty="0"/>
              <a:t>Each party also receives additional time to address each of the reasons for denial.</a:t>
            </a:r>
          </a:p>
          <a:p>
            <a:pPr marL="285750" indent="-285750" algn="just">
              <a:buClr>
                <a:schemeClr val="accent1"/>
              </a:buClr>
              <a:buFont typeface="Arial" panose="020B0604020202020204" pitchFamily="34" charset="0"/>
              <a:buChar char="•"/>
            </a:pPr>
            <a:r>
              <a:rPr lang="en-US" dirty="0"/>
              <a:t>The Charter School Appeal Commission may ask questions of either party to clarify the documentation presented.</a:t>
            </a:r>
          </a:p>
          <a:p>
            <a:pPr marL="285750" indent="-285750" algn="just">
              <a:buClr>
                <a:schemeClr val="accent1"/>
              </a:buClr>
              <a:buFont typeface="Arial" panose="020B0604020202020204" pitchFamily="34" charset="0"/>
              <a:buChar char="•"/>
            </a:pPr>
            <a:r>
              <a:rPr lang="en-US" dirty="0"/>
              <a:t>Upon review of the record on appeal, the oral summaries and consideration of answers to questions asked the Charter School Appeal Commission proceeds by majority vote to accept or reject the decision of the school board.</a:t>
            </a:r>
          </a:p>
          <a:p>
            <a:pPr marL="285750" indent="-285750" algn="just">
              <a:buClr>
                <a:schemeClr val="accent1"/>
              </a:buClr>
              <a:buFont typeface="Arial" panose="020B0604020202020204" pitchFamily="34" charset="0"/>
              <a:buChar char="•"/>
            </a:pPr>
            <a:r>
              <a:rPr lang="en-US" dirty="0"/>
              <a:t>The Charter School Appeal Commission’s recommendation is sent to the State Board of Education for consideration.</a:t>
            </a:r>
          </a:p>
        </p:txBody>
      </p:sp>
    </p:spTree>
    <p:extLst>
      <p:ext uri="{BB962C8B-B14F-4D97-AF65-F5344CB8AC3E}">
        <p14:creationId xmlns:p14="http://schemas.microsoft.com/office/powerpoint/2010/main" val="938349282"/>
      </p:ext>
    </p:extLst>
  </p:cSld>
  <p:clrMapOvr>
    <a:masterClrMapping/>
  </p:clrMapOvr>
  <mc:AlternateContent xmlns:mc="http://schemas.openxmlformats.org/markup-compatibility/2006" xmlns:p14="http://schemas.microsoft.com/office/powerpoint/2010/main">
    <mc:Choice Requires="p14">
      <p:transition spd="slow" p14:dur="2500">
        <p:sndAc>
          <p:stSnd>
            <p:snd r:embed="rId3" name="drumroll.wav"/>
          </p:stSnd>
        </p:sndAc>
      </p:transition>
    </mc:Choice>
    <mc:Fallback xmlns="">
      <p:transition spd="slow">
        <p:sndAc>
          <p:stSnd>
            <p:snd r:embed="rId4" name="drumroll.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CCD3-8B96-459A-831C-0B5855197695}"/>
              </a:ext>
            </a:extLst>
          </p:cNvPr>
          <p:cNvSpPr>
            <a:spLocks noGrp="1"/>
          </p:cNvSpPr>
          <p:nvPr>
            <p:ph type="title"/>
          </p:nvPr>
        </p:nvSpPr>
        <p:spPr/>
        <p:txBody>
          <a:bodyPr/>
          <a:lstStyle/>
          <a:p>
            <a:r>
              <a:rPr lang="en-US" dirty="0"/>
              <a:t>After the Appeal Date</a:t>
            </a:r>
          </a:p>
        </p:txBody>
      </p:sp>
      <p:sp>
        <p:nvSpPr>
          <p:cNvPr id="3" name="TextBox 2">
            <a:extLst>
              <a:ext uri="{FF2B5EF4-FFF2-40B4-BE49-F238E27FC236}">
                <a16:creationId xmlns:a16="http://schemas.microsoft.com/office/drawing/2014/main" id="{84D8938B-F00F-4369-ACC4-00C6113F7849}"/>
              </a:ext>
            </a:extLst>
          </p:cNvPr>
          <p:cNvSpPr txBox="1"/>
          <p:nvPr/>
        </p:nvSpPr>
        <p:spPr>
          <a:xfrm>
            <a:off x="1295401" y="2588003"/>
            <a:ext cx="9601195" cy="2308324"/>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dirty="0"/>
              <a:t>The State Board of Education considers the appeal and the Charter School Appeal Commission’s recommendation at the next scheduled State Board of Education meeting and no later than 90 days after an appeal is filed. </a:t>
            </a:r>
          </a:p>
          <a:p>
            <a:pPr marL="285750" indent="-285750" algn="just">
              <a:buClr>
                <a:schemeClr val="accent1"/>
              </a:buClr>
              <a:buFont typeface="Arial" panose="020B0604020202020204" pitchFamily="34" charset="0"/>
              <a:buChar char="•"/>
            </a:pPr>
            <a:endParaRPr lang="en-US" dirty="0"/>
          </a:p>
          <a:p>
            <a:pPr marL="285750" indent="-285750" algn="just">
              <a:buClr>
                <a:schemeClr val="accent1"/>
              </a:buClr>
              <a:buFont typeface="Arial" panose="020B0604020202020204" pitchFamily="34" charset="0"/>
              <a:buChar char="•"/>
            </a:pPr>
            <a:r>
              <a:rPr lang="en-US" dirty="0"/>
              <a:t>Each party has five minutes to summarize their arguments.</a:t>
            </a:r>
          </a:p>
          <a:p>
            <a:pPr marL="285750" indent="-285750" algn="just">
              <a:buClr>
                <a:schemeClr val="accent1"/>
              </a:buClr>
              <a:buFont typeface="Arial" panose="020B0604020202020204" pitchFamily="34" charset="0"/>
              <a:buChar char="•"/>
            </a:pPr>
            <a:endParaRPr lang="en-US" dirty="0"/>
          </a:p>
          <a:p>
            <a:pPr marL="285750" indent="-285750" algn="just">
              <a:buClr>
                <a:schemeClr val="accent1"/>
              </a:buClr>
              <a:buFont typeface="Arial" panose="020B0604020202020204" pitchFamily="34" charset="0"/>
              <a:buChar char="•"/>
            </a:pPr>
            <a:r>
              <a:rPr lang="en-US" dirty="0"/>
              <a:t>The State Board of Education may ask questions of the each party and approves or denies the appeal</a:t>
            </a:r>
          </a:p>
          <a:p>
            <a:endParaRPr lang="en-US" dirty="0"/>
          </a:p>
        </p:txBody>
      </p:sp>
    </p:spTree>
    <p:extLst>
      <p:ext uri="{BB962C8B-B14F-4D97-AF65-F5344CB8AC3E}">
        <p14:creationId xmlns:p14="http://schemas.microsoft.com/office/powerpoint/2010/main" val="214425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1467-1080-4ADE-8C13-C5627736BB2D}"/>
              </a:ext>
            </a:extLst>
          </p:cNvPr>
          <p:cNvSpPr>
            <a:spLocks noGrp="1"/>
          </p:cNvSpPr>
          <p:nvPr>
            <p:ph type="title"/>
          </p:nvPr>
        </p:nvSpPr>
        <p:spPr/>
        <p:txBody>
          <a:bodyPr>
            <a:normAutofit fontScale="90000"/>
          </a:bodyPr>
          <a:lstStyle/>
          <a:p>
            <a:r>
              <a:rPr lang="en-US" dirty="0"/>
              <a:t>Denial of a High-Performing Charter School</a:t>
            </a:r>
          </a:p>
        </p:txBody>
      </p:sp>
      <p:sp>
        <p:nvSpPr>
          <p:cNvPr id="3" name="TextBox 2">
            <a:extLst>
              <a:ext uri="{FF2B5EF4-FFF2-40B4-BE49-F238E27FC236}">
                <a16:creationId xmlns:a16="http://schemas.microsoft.com/office/drawing/2014/main" id="{C9EDBD2B-5485-44CC-9A7F-2E9ADD1360BD}"/>
              </a:ext>
            </a:extLst>
          </p:cNvPr>
          <p:cNvSpPr txBox="1"/>
          <p:nvPr/>
        </p:nvSpPr>
        <p:spPr>
          <a:xfrm>
            <a:off x="1295402" y="2500468"/>
            <a:ext cx="9860910" cy="3539430"/>
          </a:xfrm>
          <a:prstGeom prst="rect">
            <a:avLst/>
          </a:prstGeom>
          <a:noFill/>
        </p:spPr>
        <p:txBody>
          <a:bodyPr wrap="square" rtlCol="0">
            <a:spAutoFit/>
          </a:bodyPr>
          <a:lstStyle/>
          <a:p>
            <a:pPr algn="just"/>
            <a:r>
              <a:rPr lang="en-US" sz="1600" dirty="0"/>
              <a:t>Section 1002.33(6)(b)3b, Florida Statutes states:</a:t>
            </a:r>
          </a:p>
          <a:p>
            <a:pPr algn="just"/>
            <a:r>
              <a:rPr lang="en-US" sz="1600" dirty="0"/>
              <a:t>An application submitted by a high-performing charter school identified pursuant to s. </a:t>
            </a:r>
            <a:r>
              <a:rPr lang="en-US" sz="1600" dirty="0">
                <a:solidFill>
                  <a:schemeClr val="tx2"/>
                </a:solidFill>
                <a:hlinkClick r:id="rId3">
                  <a:extLst>
                    <a:ext uri="{A12FA001-AC4F-418D-AE19-62706E023703}">
                      <ahyp:hlinkClr xmlns:ahyp="http://schemas.microsoft.com/office/drawing/2018/hyperlinkcolor" val="tx"/>
                    </a:ext>
                  </a:extLst>
                </a:hlinkClick>
              </a:rPr>
              <a:t>1002.331</a:t>
            </a:r>
            <a:r>
              <a:rPr lang="en-US" sz="1600" dirty="0">
                <a:solidFill>
                  <a:schemeClr val="tx2"/>
                </a:solidFill>
              </a:rPr>
              <a:t> </a:t>
            </a:r>
            <a:r>
              <a:rPr lang="en-US" sz="1600" dirty="0"/>
              <a:t>or a high-performing charter school system identified pursuant to s. </a:t>
            </a:r>
            <a:r>
              <a:rPr lang="en-US" sz="1600" dirty="0">
                <a:solidFill>
                  <a:schemeClr val="tx2"/>
                </a:solidFill>
                <a:hlinkClick r:id="rId4">
                  <a:extLst>
                    <a:ext uri="{A12FA001-AC4F-418D-AE19-62706E023703}">
                      <ahyp:hlinkClr xmlns:ahyp="http://schemas.microsoft.com/office/drawing/2018/hyperlinkcolor" val="tx"/>
                    </a:ext>
                  </a:extLst>
                </a:hlinkClick>
              </a:rPr>
              <a:t>1002.332</a:t>
            </a:r>
            <a:r>
              <a:rPr lang="en-US" sz="1600" dirty="0">
                <a:solidFill>
                  <a:schemeClr val="tx2"/>
                </a:solidFill>
              </a:rPr>
              <a:t> </a:t>
            </a:r>
            <a:r>
              <a:rPr lang="en-US" sz="1600" dirty="0"/>
              <a:t>may be denied by the sponsor only if the sponsor demonstrates by clear and convincing evidence that:</a:t>
            </a:r>
          </a:p>
          <a:p>
            <a:pPr algn="just"/>
            <a:r>
              <a:rPr lang="en-US" sz="1600" dirty="0"/>
              <a:t>(I) The application of a high-performing charter school does not materially comply with the requirements in paragraph (a) or, for a high-performing charter school system, the application does not materially comply with </a:t>
            </a:r>
            <a:r>
              <a:rPr lang="en-US" sz="1600" b="1" dirty="0">
                <a:solidFill>
                  <a:schemeClr val="tx2"/>
                </a:solidFill>
              </a:rPr>
              <a:t>s. </a:t>
            </a:r>
            <a:r>
              <a:rPr lang="en-US" sz="1600" b="1" dirty="0">
                <a:solidFill>
                  <a:schemeClr val="tx2"/>
                </a:solidFill>
                <a:hlinkClick r:id="rId4">
                  <a:extLst>
                    <a:ext uri="{A12FA001-AC4F-418D-AE19-62706E023703}">
                      <ahyp:hlinkClr xmlns:ahyp="http://schemas.microsoft.com/office/drawing/2018/hyperlinkcolor" val="tx"/>
                    </a:ext>
                  </a:extLst>
                </a:hlinkClick>
              </a:rPr>
              <a:t>1002.332</a:t>
            </a:r>
            <a:r>
              <a:rPr lang="en-US" sz="1600" b="1" dirty="0">
                <a:solidFill>
                  <a:schemeClr val="tx2"/>
                </a:solidFill>
              </a:rPr>
              <a:t>(2)(b);</a:t>
            </a:r>
          </a:p>
          <a:p>
            <a:pPr algn="just"/>
            <a:r>
              <a:rPr lang="en-US" sz="1600" dirty="0"/>
              <a:t>(II) The charter school proposed in the application does not materially comply with the requirements in </a:t>
            </a:r>
            <a:r>
              <a:rPr lang="en-US" sz="1600" b="1" dirty="0"/>
              <a:t>paragraphs (9)(a)-(f);</a:t>
            </a:r>
          </a:p>
          <a:p>
            <a:pPr algn="just"/>
            <a:r>
              <a:rPr lang="en-US" sz="1600" dirty="0"/>
              <a:t>(III) The proposed charter school’s educational program </a:t>
            </a:r>
            <a:r>
              <a:rPr lang="en-US" sz="1600" b="1" dirty="0"/>
              <a:t>does not substantially replicate that of the applicant </a:t>
            </a:r>
            <a:r>
              <a:rPr lang="en-US" sz="1600" dirty="0"/>
              <a:t>or one of the applicant’s high-performing charter schools;</a:t>
            </a:r>
          </a:p>
          <a:p>
            <a:pPr algn="just"/>
            <a:r>
              <a:rPr lang="en-US" sz="1600" dirty="0"/>
              <a:t>(IV) The applicant has made a </a:t>
            </a:r>
            <a:r>
              <a:rPr lang="en-US" sz="1600" b="1" dirty="0"/>
              <a:t>material misrepresentation or false statement </a:t>
            </a:r>
            <a:r>
              <a:rPr lang="en-US" sz="1600" dirty="0"/>
              <a:t>or concealed an essential or material fact during the application process; or</a:t>
            </a:r>
          </a:p>
          <a:p>
            <a:pPr algn="just"/>
            <a:r>
              <a:rPr lang="en-US" sz="1600" dirty="0"/>
              <a:t>(V) The proposed charter </a:t>
            </a:r>
            <a:r>
              <a:rPr lang="en-US" sz="1600" b="1" dirty="0"/>
              <a:t>school’s educational program and financial management practices do not materially comply </a:t>
            </a:r>
            <a:r>
              <a:rPr lang="en-US" sz="1600" dirty="0"/>
              <a:t>with the requirements of this section.</a:t>
            </a:r>
          </a:p>
        </p:txBody>
      </p:sp>
    </p:spTree>
    <p:extLst>
      <p:ext uri="{BB962C8B-B14F-4D97-AF65-F5344CB8AC3E}">
        <p14:creationId xmlns:p14="http://schemas.microsoft.com/office/powerpoint/2010/main" val="106048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D1AB-22BC-49C1-9431-0A2793901B6F}"/>
              </a:ext>
            </a:extLst>
          </p:cNvPr>
          <p:cNvSpPr>
            <a:spLocks noGrp="1"/>
          </p:cNvSpPr>
          <p:nvPr>
            <p:ph type="title"/>
          </p:nvPr>
        </p:nvSpPr>
        <p:spPr/>
        <p:txBody>
          <a:bodyPr/>
          <a:lstStyle/>
          <a:p>
            <a:r>
              <a:rPr lang="en-US" dirty="0"/>
              <a:t>Charter School Appeal Commission</a:t>
            </a:r>
          </a:p>
        </p:txBody>
      </p:sp>
      <p:sp>
        <p:nvSpPr>
          <p:cNvPr id="13" name="TextBox 12">
            <a:extLst>
              <a:ext uri="{FF2B5EF4-FFF2-40B4-BE49-F238E27FC236}">
                <a16:creationId xmlns:a16="http://schemas.microsoft.com/office/drawing/2014/main" id="{77059514-B2CF-4774-A95F-7EA05D55E28E}"/>
              </a:ext>
            </a:extLst>
          </p:cNvPr>
          <p:cNvSpPr txBox="1"/>
          <p:nvPr/>
        </p:nvSpPr>
        <p:spPr>
          <a:xfrm>
            <a:off x="1295402" y="2634144"/>
            <a:ext cx="9534785" cy="2862322"/>
          </a:xfrm>
          <a:prstGeom prst="rect">
            <a:avLst/>
          </a:prstGeom>
          <a:noFill/>
        </p:spPr>
        <p:txBody>
          <a:bodyPr wrap="square" rtlCol="0">
            <a:spAutoFit/>
          </a:bodyPr>
          <a:lstStyle/>
          <a:p>
            <a:r>
              <a:rPr lang="en-US" b="1" dirty="0"/>
              <a:t>Members</a:t>
            </a:r>
          </a:p>
          <a:p>
            <a:r>
              <a:rPr lang="en-US" b="1" dirty="0"/>
              <a:t>Commissioner’s Designee</a:t>
            </a:r>
          </a:p>
          <a:p>
            <a:r>
              <a:rPr lang="en-US" dirty="0"/>
              <a:t>Lois Tepper, FLDOE Assistant General Counsel</a:t>
            </a:r>
          </a:p>
          <a:p>
            <a:r>
              <a:rPr lang="en-US" b="1" dirty="0"/>
              <a:t>Charter School Representatives</a:t>
            </a:r>
          </a:p>
          <a:p>
            <a:r>
              <a:rPr lang="en-US" dirty="0"/>
              <a:t>Cynthia Aversa, Principal, Indian River Charter High School</a:t>
            </a:r>
          </a:p>
          <a:p>
            <a:r>
              <a:rPr lang="en-US" dirty="0"/>
              <a:t>Osvaldo Garcia, Principal, Passport School, </a:t>
            </a:r>
            <a:r>
              <a:rPr lang="en-US"/>
              <a:t>Inc.</a:t>
            </a:r>
            <a:endParaRPr lang="en-US" dirty="0"/>
          </a:p>
          <a:p>
            <a:r>
              <a:rPr lang="en-US" dirty="0"/>
              <a:t>Richard Moreno, Executive Director, Charter School Services Corporation</a:t>
            </a:r>
          </a:p>
          <a:p>
            <a:r>
              <a:rPr lang="en-US" b="1" dirty="0"/>
              <a:t>Sponsor Representatives</a:t>
            </a:r>
          </a:p>
          <a:p>
            <a:r>
              <a:rPr lang="en-US" dirty="0"/>
              <a:t>Jenna </a:t>
            </a:r>
            <a:r>
              <a:rPr lang="en-US" dirty="0" err="1"/>
              <a:t>Hodgens</a:t>
            </a:r>
            <a:r>
              <a:rPr lang="en-US" dirty="0"/>
              <a:t>, Supervisor of Charter Schools, Hillsborough County School District</a:t>
            </a:r>
          </a:p>
          <a:p>
            <a:r>
              <a:rPr lang="en-US" dirty="0"/>
              <a:t>Tiffanie Pauline, Assistant Superintendent, Miami-Dade County Public School District</a:t>
            </a:r>
          </a:p>
        </p:txBody>
      </p:sp>
    </p:spTree>
    <p:extLst>
      <p:ext uri="{BB962C8B-B14F-4D97-AF65-F5344CB8AC3E}">
        <p14:creationId xmlns:p14="http://schemas.microsoft.com/office/powerpoint/2010/main" val="314184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4272-C779-4B7F-A970-6BA74B9F2F73}"/>
              </a:ext>
            </a:extLst>
          </p:cNvPr>
          <p:cNvSpPr>
            <a:spLocks noGrp="1"/>
          </p:cNvSpPr>
          <p:nvPr>
            <p:ph type="title"/>
          </p:nvPr>
        </p:nvSpPr>
        <p:spPr>
          <a:xfrm>
            <a:off x="1157681" y="982132"/>
            <a:ext cx="9738917" cy="1303867"/>
          </a:xfrm>
        </p:spPr>
        <p:txBody>
          <a:bodyPr>
            <a:normAutofit/>
          </a:bodyPr>
          <a:lstStyle/>
          <a:p>
            <a:r>
              <a:rPr lang="en-US" dirty="0"/>
              <a:t>Resources</a:t>
            </a:r>
          </a:p>
        </p:txBody>
      </p:sp>
      <p:sp>
        <p:nvSpPr>
          <p:cNvPr id="3" name="TextBox 2">
            <a:extLst>
              <a:ext uri="{FF2B5EF4-FFF2-40B4-BE49-F238E27FC236}">
                <a16:creationId xmlns:a16="http://schemas.microsoft.com/office/drawing/2014/main" id="{676D6AD9-960F-4660-BE72-E0C57263286F}"/>
              </a:ext>
            </a:extLst>
          </p:cNvPr>
          <p:cNvSpPr txBox="1"/>
          <p:nvPr/>
        </p:nvSpPr>
        <p:spPr>
          <a:xfrm>
            <a:off x="1309386" y="2543771"/>
            <a:ext cx="10242254" cy="3139321"/>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2"/>
                </a:solidFill>
                <a:hlinkClick r:id="rId3">
                  <a:extLst>
                    <a:ext uri="{A12FA001-AC4F-418D-AE19-62706E023703}">
                      <ahyp:hlinkClr xmlns:ahyp="http://schemas.microsoft.com/office/drawing/2018/hyperlinkcolor" val="tx"/>
                    </a:ext>
                  </a:extLst>
                </a:hlinkClick>
              </a:rPr>
              <a:t>http://www.fldoe.org/schools/school-choice/charter-schools/charter-school-appeal/</a:t>
            </a:r>
            <a:endParaRPr lang="en-US" sz="1600" dirty="0">
              <a:solidFill>
                <a:schemeClr val="tx2"/>
              </a:solidFill>
            </a:endParaRPr>
          </a:p>
          <a:p>
            <a:pPr marL="285750" indent="-285750">
              <a:buClr>
                <a:schemeClr val="accent1"/>
              </a:buClr>
              <a:buFont typeface="Arial" panose="020B0604020202020204" pitchFamily="34" charset="0"/>
              <a:buChar char="•"/>
            </a:pPr>
            <a:endParaRPr lang="en-US" sz="1600" dirty="0">
              <a:solidFill>
                <a:schemeClr val="tx2"/>
              </a:solidFill>
            </a:endParaRPr>
          </a:p>
          <a:p>
            <a:pPr marL="285750" indent="-285750">
              <a:buClr>
                <a:schemeClr val="accent1"/>
              </a:buClr>
              <a:buFont typeface="Arial" panose="020B0604020202020204" pitchFamily="34" charset="0"/>
              <a:buChar char="•"/>
            </a:pPr>
            <a:r>
              <a:rPr lang="en-US" sz="1600" dirty="0">
                <a:solidFill>
                  <a:schemeClr val="tx2"/>
                </a:solidFill>
                <a:hlinkClick r:id="rId4">
                  <a:extLst>
                    <a:ext uri="{A12FA001-AC4F-418D-AE19-62706E023703}">
                      <ahyp:hlinkClr xmlns:ahyp="http://schemas.microsoft.com/office/drawing/2018/hyperlinkcolor" val="tx"/>
                    </a:ext>
                  </a:extLst>
                </a:hlinkClick>
              </a:rPr>
              <a:t>http://www.fldoe.org/schools/school-choice/charter-schools/charter-school-appeal/csac-members.stml</a:t>
            </a:r>
            <a:endParaRPr lang="en-US" sz="1600" dirty="0">
              <a:solidFill>
                <a:schemeClr val="tx2"/>
              </a:solidFill>
              <a:hlinkClick r:id="rId5">
                <a:extLst>
                  <a:ext uri="{A12FA001-AC4F-418D-AE19-62706E023703}">
                    <ahyp:hlinkClr xmlns:ahyp="http://schemas.microsoft.com/office/drawing/2018/hyperlinkcolor" val="tx"/>
                  </a:ext>
                </a:extLst>
              </a:hlinkClick>
            </a:endParaRPr>
          </a:p>
          <a:p>
            <a:pPr marL="285750" indent="-285750">
              <a:buClr>
                <a:schemeClr val="accent1"/>
              </a:buClr>
              <a:buFont typeface="Arial" panose="020B0604020202020204" pitchFamily="34" charset="0"/>
              <a:buChar char="•"/>
            </a:pPr>
            <a:endParaRPr lang="en-US" sz="1600" dirty="0">
              <a:solidFill>
                <a:schemeClr val="tx2"/>
              </a:solidFill>
              <a:hlinkClick r:id="rId6">
                <a:extLst>
                  <a:ext uri="{A12FA001-AC4F-418D-AE19-62706E023703}">
                    <ahyp:hlinkClr xmlns:ahyp="http://schemas.microsoft.com/office/drawing/2018/hyperlinkcolor" val="tx"/>
                  </a:ext>
                </a:extLst>
              </a:hlinkClick>
            </a:endParaRPr>
          </a:p>
          <a:p>
            <a:pPr marL="285750" indent="-285750">
              <a:buClr>
                <a:schemeClr val="accent1"/>
              </a:buClr>
              <a:buFont typeface="Arial" panose="020B0604020202020204" pitchFamily="34" charset="0"/>
              <a:buChar char="•"/>
            </a:pPr>
            <a:r>
              <a:rPr lang="en-US" sz="1600" dirty="0">
                <a:solidFill>
                  <a:schemeClr val="tx2"/>
                </a:solidFill>
                <a:hlinkClick r:id="rId6">
                  <a:extLst>
                    <a:ext uri="{A12FA001-AC4F-418D-AE19-62706E023703}">
                      <ahyp:hlinkClr xmlns:ahyp="http://schemas.microsoft.com/office/drawing/2018/hyperlinkcolor" val="tx"/>
                    </a:ext>
                  </a:extLst>
                </a:hlinkClick>
              </a:rPr>
              <a:t>http://www.fldoe.org/schools/school-choice/charter-schools/charter-school-appeal/archived-appeals.stml</a:t>
            </a:r>
            <a:endParaRPr lang="en-US" sz="1600" dirty="0">
              <a:solidFill>
                <a:schemeClr val="tx2"/>
              </a:solidFill>
              <a:hlinkClick r:id="rId5">
                <a:extLst>
                  <a:ext uri="{A12FA001-AC4F-418D-AE19-62706E023703}">
                    <ahyp:hlinkClr xmlns:ahyp="http://schemas.microsoft.com/office/drawing/2018/hyperlinkcolor" val="tx"/>
                  </a:ext>
                </a:extLst>
              </a:hlinkClick>
            </a:endParaRPr>
          </a:p>
          <a:p>
            <a:pPr marL="285750" indent="-285750">
              <a:buClr>
                <a:schemeClr val="accent1"/>
              </a:buClr>
              <a:buFont typeface="Arial" panose="020B0604020202020204" pitchFamily="34" charset="0"/>
              <a:buChar char="•"/>
            </a:pPr>
            <a:endParaRPr lang="en-US" sz="1600" dirty="0">
              <a:solidFill>
                <a:schemeClr val="tx2"/>
              </a:solidFill>
              <a:hlinkClick r:id="rId5">
                <a:extLst>
                  <a:ext uri="{A12FA001-AC4F-418D-AE19-62706E023703}">
                    <ahyp:hlinkClr xmlns:ahyp="http://schemas.microsoft.com/office/drawing/2018/hyperlinkcolor" val="tx"/>
                  </a:ext>
                </a:extLst>
              </a:hlinkClick>
            </a:endParaRPr>
          </a:p>
          <a:p>
            <a:pPr marL="285750" indent="-285750">
              <a:buClr>
                <a:schemeClr val="accent1"/>
              </a:buClr>
              <a:buFont typeface="Arial" panose="020B0604020202020204" pitchFamily="34" charset="0"/>
              <a:buChar char="•"/>
            </a:pPr>
            <a:r>
              <a:rPr lang="en-US" sz="1600" dirty="0">
                <a:solidFill>
                  <a:schemeClr val="tx2"/>
                </a:solidFill>
                <a:hlinkClick r:id="rId5">
                  <a:extLst>
                    <a:ext uri="{A12FA001-AC4F-418D-AE19-62706E023703}">
                      <ahyp:hlinkClr xmlns:ahyp="http://schemas.microsoft.com/office/drawing/2018/hyperlinkcolor" val="tx"/>
                    </a:ext>
                  </a:extLst>
                </a:hlinkClick>
              </a:rPr>
              <a:t>https://www.flrules.org/gateway/ruleNo.asp?ID=6A-6.0781</a:t>
            </a:r>
            <a:endParaRPr lang="en-US" sz="1600" dirty="0">
              <a:solidFill>
                <a:schemeClr val="tx2"/>
              </a:solidFill>
            </a:endParaRPr>
          </a:p>
          <a:p>
            <a:pPr marL="285750" indent="-285750">
              <a:buClr>
                <a:schemeClr val="accent1"/>
              </a:buClr>
              <a:buFont typeface="Arial" panose="020B0604020202020204" pitchFamily="34" charset="0"/>
              <a:buChar char="•"/>
            </a:pPr>
            <a:endParaRPr lang="en-US" sz="1600" dirty="0">
              <a:solidFill>
                <a:schemeClr val="tx2"/>
              </a:solidFill>
            </a:endParaRPr>
          </a:p>
          <a:p>
            <a:pPr marL="285750" indent="-285750">
              <a:buClr>
                <a:schemeClr val="accent1"/>
              </a:buClr>
              <a:buFont typeface="Arial" panose="020B0604020202020204" pitchFamily="34" charset="0"/>
              <a:buChar char="•"/>
            </a:pPr>
            <a:r>
              <a:rPr lang="en-US" sz="1600" dirty="0">
                <a:solidFill>
                  <a:schemeClr val="tx2"/>
                </a:solidFill>
                <a:hlinkClick r:id="rId7">
                  <a:extLst>
                    <a:ext uri="{A12FA001-AC4F-418D-AE19-62706E023703}">
                      <ahyp:hlinkClr xmlns:ahyp="http://schemas.microsoft.com/office/drawing/2018/hyperlinkcolor" val="tx"/>
                    </a:ext>
                  </a:extLst>
                </a:hlinkClick>
              </a:rPr>
              <a:t>http://www.leg.state.fl.us/Statutes/index.cfm?App_mode=Display_Statute&amp;URL=1000-1099/1002/Sections/1002.33.html</a:t>
            </a:r>
            <a:endParaRPr lang="en-US" sz="1600" dirty="0">
              <a:solidFill>
                <a:schemeClr val="tx2"/>
              </a:solidFill>
            </a:endParaRPr>
          </a:p>
          <a:p>
            <a:pPr>
              <a:buClr>
                <a:schemeClr val="accent1"/>
              </a:buClr>
            </a:pPr>
            <a:endParaRPr lang="en-US" sz="1600" dirty="0">
              <a:solidFill>
                <a:schemeClr val="tx2"/>
              </a:solidFill>
              <a:hlinkClick r:id="rId7">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224426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E110-EAC1-40E3-8C0A-79930122B2C3}"/>
              </a:ext>
            </a:extLst>
          </p:cNvPr>
          <p:cNvSpPr>
            <a:spLocks noGrp="1"/>
          </p:cNvSpPr>
          <p:nvPr>
            <p:ph type="title"/>
          </p:nvPr>
        </p:nvSpPr>
        <p:spPr/>
        <p:txBody>
          <a:bodyPr/>
          <a:lstStyle/>
          <a:p>
            <a:r>
              <a:rPr lang="en-US" dirty="0"/>
              <a:t>Contact Information</a:t>
            </a:r>
          </a:p>
        </p:txBody>
      </p:sp>
      <p:sp>
        <p:nvSpPr>
          <p:cNvPr id="3" name="TextBox 2">
            <a:extLst>
              <a:ext uri="{FF2B5EF4-FFF2-40B4-BE49-F238E27FC236}">
                <a16:creationId xmlns:a16="http://schemas.microsoft.com/office/drawing/2014/main" id="{8293419E-548C-49FC-BC4E-84E53668D09B}"/>
              </a:ext>
            </a:extLst>
          </p:cNvPr>
          <p:cNvSpPr txBox="1"/>
          <p:nvPr/>
        </p:nvSpPr>
        <p:spPr>
          <a:xfrm>
            <a:off x="1669859" y="3130449"/>
            <a:ext cx="6695872" cy="2215991"/>
          </a:xfrm>
          <a:prstGeom prst="rect">
            <a:avLst/>
          </a:prstGeom>
          <a:noFill/>
        </p:spPr>
        <p:txBody>
          <a:bodyPr wrap="none" rtlCol="0">
            <a:spAutoFit/>
          </a:bodyPr>
          <a:lstStyle/>
          <a:p>
            <a:r>
              <a:rPr lang="en-US" sz="2000" b="1" dirty="0"/>
              <a:t>Rhonda Stephanik</a:t>
            </a:r>
          </a:p>
          <a:p>
            <a:r>
              <a:rPr lang="en-US" sz="2000" dirty="0"/>
              <a:t>FACSA Board of Directors</a:t>
            </a:r>
          </a:p>
          <a:p>
            <a:r>
              <a:rPr lang="en-US" sz="2000" dirty="0"/>
              <a:t>Coordinator, Charter Schools Management/Support Department</a:t>
            </a:r>
          </a:p>
          <a:p>
            <a:r>
              <a:rPr lang="en-US" sz="2000" dirty="0"/>
              <a:t>The School Board of Broward County, FL</a:t>
            </a:r>
          </a:p>
          <a:p>
            <a:r>
              <a:rPr lang="en-US" sz="2000" dirty="0"/>
              <a:t>Rhonda.Stephanik@browardschools.com</a:t>
            </a:r>
          </a:p>
          <a:p>
            <a:r>
              <a:rPr lang="en-US" sz="2000" dirty="0"/>
              <a:t>754-321-2133 </a:t>
            </a:r>
          </a:p>
          <a:p>
            <a:endParaRPr lang="en-US" dirty="0"/>
          </a:p>
        </p:txBody>
      </p:sp>
      <p:pic>
        <p:nvPicPr>
          <p:cNvPr id="4" name="Picture 3">
            <a:extLst>
              <a:ext uri="{FF2B5EF4-FFF2-40B4-BE49-F238E27FC236}">
                <a16:creationId xmlns:a16="http://schemas.microsoft.com/office/drawing/2014/main" id="{EE698F40-04E8-4137-992C-CB0656B22004}"/>
              </a:ext>
            </a:extLst>
          </p:cNvPr>
          <p:cNvPicPr>
            <a:picLocks noChangeAspect="1"/>
          </p:cNvPicPr>
          <p:nvPr/>
        </p:nvPicPr>
        <p:blipFill>
          <a:blip r:embed="rId3"/>
          <a:stretch>
            <a:fillRect/>
          </a:stretch>
        </p:blipFill>
        <p:spPr>
          <a:xfrm>
            <a:off x="8650549" y="3095407"/>
            <a:ext cx="1987240" cy="2251033"/>
          </a:xfrm>
          <a:prstGeom prst="rect">
            <a:avLst/>
          </a:prstGeom>
        </p:spPr>
      </p:pic>
    </p:spTree>
    <p:extLst>
      <p:ext uri="{BB962C8B-B14F-4D97-AF65-F5344CB8AC3E}">
        <p14:creationId xmlns:p14="http://schemas.microsoft.com/office/powerpoint/2010/main" val="204839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0D5E-D6EC-42FF-B106-B54A14CD1102}"/>
              </a:ext>
            </a:extLst>
          </p:cNvPr>
          <p:cNvSpPr>
            <a:spLocks noGrp="1"/>
          </p:cNvSpPr>
          <p:nvPr>
            <p:ph type="title"/>
          </p:nvPr>
        </p:nvSpPr>
        <p:spPr/>
        <p:txBody>
          <a:bodyPr/>
          <a:lstStyle/>
          <a:p>
            <a:r>
              <a:rPr lang="en-US" dirty="0"/>
              <a:t>Where it all begins…	</a:t>
            </a:r>
          </a:p>
        </p:txBody>
      </p:sp>
      <p:sp>
        <p:nvSpPr>
          <p:cNvPr id="3" name="Content Placeholder 2">
            <a:extLst>
              <a:ext uri="{FF2B5EF4-FFF2-40B4-BE49-F238E27FC236}">
                <a16:creationId xmlns:a16="http://schemas.microsoft.com/office/drawing/2014/main" id="{575A6832-5687-41DE-A3B2-E3E0441CB429}"/>
              </a:ext>
            </a:extLst>
          </p:cNvPr>
          <p:cNvSpPr>
            <a:spLocks noGrp="1"/>
          </p:cNvSpPr>
          <p:nvPr>
            <p:ph idx="1"/>
          </p:nvPr>
        </p:nvSpPr>
        <p:spPr/>
        <p:txBody>
          <a:bodyPr>
            <a:normAutofit fontScale="92500"/>
          </a:bodyPr>
          <a:lstStyle/>
          <a:p>
            <a:pPr algn="just"/>
            <a:r>
              <a:rPr lang="en-US" dirty="0"/>
              <a:t>Section 1002.33(6)(b)3a, Florida Statutes: A sponsor shall by a majority vote approve or deny an application no later that 90 calendar days after the application is received, unless the sponsor and the applicant mutually agree in writing to temporarily postpone the vote to a specific date, at which time the sponsor shall by a majority vote approve or deny the application … If the application is denied, </a:t>
            </a:r>
            <a:r>
              <a:rPr lang="en-US" b="1" dirty="0"/>
              <a:t>the sponsor shall, within 10 calendar days after such denial, articulate in writing the specific reasons based on good cause, supporting its denial of the application and shall provide the letter of denial and supporting documentation to the applicant and to the Department of Education. </a:t>
            </a:r>
          </a:p>
        </p:txBody>
      </p:sp>
    </p:spTree>
    <p:extLst>
      <p:ext uri="{BB962C8B-B14F-4D97-AF65-F5344CB8AC3E}">
        <p14:creationId xmlns:p14="http://schemas.microsoft.com/office/powerpoint/2010/main" val="2670464060"/>
      </p:ext>
    </p:extLst>
  </p:cSld>
  <p:clrMapOvr>
    <a:masterClrMapping/>
  </p:clrMapOvr>
  <mc:AlternateContent xmlns:mc="http://schemas.openxmlformats.org/markup-compatibility/2006" xmlns:p14="http://schemas.microsoft.com/office/powerpoint/2010/main">
    <mc:Choice Requires="p14">
      <p:transition spd="slow" p14:dur="3000">
        <p:sndAc>
          <p:stSnd>
            <p:snd r:embed="rId3" name="explode.wav"/>
          </p:stSnd>
        </p:sndAc>
      </p:transition>
    </mc:Choice>
    <mc:Fallback xmlns="">
      <p:transition spd="slow">
        <p:sndAc>
          <p:stSnd>
            <p:snd r:embed="rId4" name="explod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9394-7D0B-4AFF-865D-279CA45C860C}"/>
              </a:ext>
            </a:extLst>
          </p:cNvPr>
          <p:cNvSpPr>
            <a:spLocks noGrp="1"/>
          </p:cNvSpPr>
          <p:nvPr>
            <p:ph type="title"/>
          </p:nvPr>
        </p:nvSpPr>
        <p:spPr/>
        <p:txBody>
          <a:bodyPr/>
          <a:lstStyle/>
          <a:p>
            <a:r>
              <a:rPr lang="en-US" dirty="0"/>
              <a:t>Notification</a:t>
            </a:r>
          </a:p>
        </p:txBody>
      </p:sp>
      <p:sp>
        <p:nvSpPr>
          <p:cNvPr id="3" name="TextBox 2">
            <a:extLst>
              <a:ext uri="{FF2B5EF4-FFF2-40B4-BE49-F238E27FC236}">
                <a16:creationId xmlns:a16="http://schemas.microsoft.com/office/drawing/2014/main" id="{2EBDCF1E-1B35-42E5-9989-559BB4D61267}"/>
              </a:ext>
            </a:extLst>
          </p:cNvPr>
          <p:cNvSpPr txBox="1"/>
          <p:nvPr/>
        </p:nvSpPr>
        <p:spPr>
          <a:xfrm>
            <a:off x="1414943" y="2491530"/>
            <a:ext cx="9362113" cy="3970318"/>
          </a:xfrm>
          <a:prstGeom prst="rect">
            <a:avLst/>
          </a:prstGeom>
          <a:noFill/>
        </p:spPr>
        <p:txBody>
          <a:bodyPr wrap="square" rtlCol="0">
            <a:spAutoFit/>
          </a:bodyPr>
          <a:lstStyle/>
          <a:p>
            <a:r>
              <a:rPr lang="en-US" dirty="0"/>
              <a:t>Depending on your district’s process, </a:t>
            </a:r>
            <a:r>
              <a:rPr lang="en-US" i="1" u="sng" dirty="0"/>
              <a:t>initial</a:t>
            </a:r>
            <a:r>
              <a:rPr lang="en-US" dirty="0"/>
              <a:t> notification of denial may occur in a variety of ways:</a:t>
            </a:r>
          </a:p>
          <a:p>
            <a:pPr marL="285750" indent="-285750">
              <a:buFont typeface="Arial" panose="020B0604020202020204" pitchFamily="34" charset="0"/>
              <a:buChar char="•"/>
            </a:pPr>
            <a:r>
              <a:rPr lang="en-US" dirty="0"/>
              <a:t>Face-to-face at a capacity interview</a:t>
            </a:r>
          </a:p>
          <a:p>
            <a:pPr marL="285750" indent="-285750">
              <a:buFont typeface="Arial" panose="020B0604020202020204" pitchFamily="34" charset="0"/>
              <a:buChar char="•"/>
            </a:pPr>
            <a:r>
              <a:rPr lang="en-US" dirty="0"/>
              <a:t>Phone call </a:t>
            </a:r>
          </a:p>
          <a:p>
            <a:pPr marL="285750" indent="-285750">
              <a:buFont typeface="Arial" panose="020B0604020202020204" pitchFamily="34" charset="0"/>
              <a:buChar char="•"/>
            </a:pPr>
            <a:r>
              <a:rPr lang="en-US" dirty="0"/>
              <a:t>Email</a:t>
            </a:r>
          </a:p>
          <a:p>
            <a:pPr marL="285750" indent="-285750">
              <a:buFont typeface="Arial" panose="020B0604020202020204" pitchFamily="34" charset="0"/>
              <a:buChar char="•"/>
            </a:pPr>
            <a:r>
              <a:rPr lang="en-US" dirty="0"/>
              <a:t>Formal letter</a:t>
            </a:r>
          </a:p>
          <a:p>
            <a:pPr algn="just"/>
            <a:endParaRPr lang="en-US" dirty="0"/>
          </a:p>
          <a:p>
            <a:pPr algn="just"/>
            <a:r>
              <a:rPr lang="en-US" dirty="0"/>
              <a:t>Regardless of the initial method that is used by your district, all applicants having a denied application must receive the specific reasons, based on good cause, </a:t>
            </a:r>
            <a:r>
              <a:rPr lang="en-US" b="1" dirty="0"/>
              <a:t>in writing within 10 calendar days.</a:t>
            </a:r>
            <a:r>
              <a:rPr lang="en-US" dirty="0"/>
              <a:t> </a:t>
            </a:r>
          </a:p>
          <a:p>
            <a:endParaRPr lang="en-US" dirty="0"/>
          </a:p>
          <a:p>
            <a:pPr algn="just"/>
            <a:r>
              <a:rPr lang="en-US" dirty="0"/>
              <a:t>*Best practice – When preparing the documents to present the committee’s recommendation to your school board, present the information in such a way that it can easily be converted into a letter format/supporting documentation and can be sent to the applicant as soon as the school board renders its decision. </a:t>
            </a:r>
          </a:p>
          <a:p>
            <a:r>
              <a:rPr lang="en-US" dirty="0"/>
              <a:t> </a:t>
            </a:r>
          </a:p>
        </p:txBody>
      </p:sp>
    </p:spTree>
    <p:extLst>
      <p:ext uri="{BB962C8B-B14F-4D97-AF65-F5344CB8AC3E}">
        <p14:creationId xmlns:p14="http://schemas.microsoft.com/office/powerpoint/2010/main" val="84390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41379-3C52-445F-B432-5E1ECBCD3FF2}"/>
              </a:ext>
            </a:extLst>
          </p:cNvPr>
          <p:cNvSpPr txBox="1"/>
          <p:nvPr/>
        </p:nvSpPr>
        <p:spPr>
          <a:xfrm>
            <a:off x="989901" y="830510"/>
            <a:ext cx="4236440" cy="1446550"/>
          </a:xfrm>
          <a:prstGeom prst="rect">
            <a:avLst/>
          </a:prstGeom>
          <a:noFill/>
        </p:spPr>
        <p:txBody>
          <a:bodyPr wrap="square" rtlCol="0">
            <a:spAutoFit/>
          </a:bodyPr>
          <a:lstStyle/>
          <a:p>
            <a:pPr algn="ctr"/>
            <a:r>
              <a:rPr lang="en-US" sz="4400" dirty="0"/>
              <a:t>Option to Withdraw</a:t>
            </a:r>
          </a:p>
        </p:txBody>
      </p:sp>
      <p:pic>
        <p:nvPicPr>
          <p:cNvPr id="5" name="Picture 4">
            <a:extLst>
              <a:ext uri="{FF2B5EF4-FFF2-40B4-BE49-F238E27FC236}">
                <a16:creationId xmlns:a16="http://schemas.microsoft.com/office/drawing/2014/main" id="{485B36E1-8E80-4AA1-B83E-A14945DC9942}"/>
              </a:ext>
            </a:extLst>
          </p:cNvPr>
          <p:cNvPicPr>
            <a:picLocks noChangeAspect="1"/>
          </p:cNvPicPr>
          <p:nvPr/>
        </p:nvPicPr>
        <p:blipFill>
          <a:blip r:embed="rId3"/>
          <a:stretch>
            <a:fillRect/>
          </a:stretch>
        </p:blipFill>
        <p:spPr>
          <a:xfrm>
            <a:off x="6263951" y="766445"/>
            <a:ext cx="5000925" cy="5325110"/>
          </a:xfrm>
          <a:prstGeom prst="rect">
            <a:avLst/>
          </a:prstGeom>
          <a:ln w="38100" cmpd="thickThin">
            <a:solidFill>
              <a:schemeClr val="accent1"/>
            </a:solidFill>
          </a:ln>
        </p:spPr>
      </p:pic>
      <p:sp>
        <p:nvSpPr>
          <p:cNvPr id="6" name="TextBox 5">
            <a:extLst>
              <a:ext uri="{FF2B5EF4-FFF2-40B4-BE49-F238E27FC236}">
                <a16:creationId xmlns:a16="http://schemas.microsoft.com/office/drawing/2014/main" id="{9BA6FA62-DBAC-4F5E-9070-241DD8C84978}"/>
              </a:ext>
            </a:extLst>
          </p:cNvPr>
          <p:cNvSpPr txBox="1"/>
          <p:nvPr/>
        </p:nvSpPr>
        <p:spPr>
          <a:xfrm>
            <a:off x="989902" y="2907206"/>
            <a:ext cx="4938148" cy="2092881"/>
          </a:xfrm>
          <a:prstGeom prst="rect">
            <a:avLst/>
          </a:prstGeom>
          <a:noFill/>
        </p:spPr>
        <p:txBody>
          <a:bodyPr wrap="square" rtlCol="0">
            <a:spAutoFit/>
          </a:bodyPr>
          <a:lstStyle/>
          <a:p>
            <a:pPr algn="just"/>
            <a:r>
              <a:rPr lang="en-US" b="1" dirty="0"/>
              <a:t>Offering an applicant the option to withdraw the application has some benefits.</a:t>
            </a:r>
          </a:p>
          <a:p>
            <a:pPr marL="285750" indent="-285750" algn="just">
              <a:buClr>
                <a:schemeClr val="accent1"/>
              </a:buClr>
              <a:buFont typeface="Arial" panose="020B0604020202020204" pitchFamily="34" charset="0"/>
              <a:buChar char="•"/>
            </a:pPr>
            <a:r>
              <a:rPr lang="en-US" dirty="0"/>
              <a:t>No additional paperwork!</a:t>
            </a:r>
          </a:p>
          <a:p>
            <a:pPr marL="285750" indent="-285750" algn="just">
              <a:buClr>
                <a:schemeClr val="accent1"/>
              </a:buClr>
              <a:buFont typeface="Arial" panose="020B0604020202020204" pitchFamily="34" charset="0"/>
              <a:buChar char="•"/>
            </a:pPr>
            <a:r>
              <a:rPr lang="en-US" dirty="0"/>
              <a:t>No potential appeal!</a:t>
            </a:r>
          </a:p>
          <a:p>
            <a:pPr marL="285750" indent="-285750" algn="just">
              <a:buClr>
                <a:schemeClr val="accent1"/>
              </a:buClr>
              <a:buFont typeface="Arial" panose="020B0604020202020204" pitchFamily="34" charset="0"/>
              <a:buChar char="•"/>
            </a:pPr>
            <a:r>
              <a:rPr lang="en-US" dirty="0"/>
              <a:t>Does not go on record as a denial! (applicants like this </a:t>
            </a:r>
            <a:r>
              <a:rPr lang="en-US" dirty="0">
                <a:sym typeface="Wingdings" panose="05000000000000000000" pitchFamily="2" charset="2"/>
              </a:rPr>
              <a:t>)</a:t>
            </a:r>
            <a:endParaRPr lang="en-US" dirty="0"/>
          </a:p>
          <a:p>
            <a:pPr marL="285750" indent="-285750" algn="just">
              <a:buClr>
                <a:schemeClr val="accent1"/>
              </a:buCl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D491011D-B930-4B6C-9826-669E22A6DC95}"/>
              </a:ext>
            </a:extLst>
          </p:cNvPr>
          <p:cNvSpPr txBox="1"/>
          <p:nvPr/>
        </p:nvSpPr>
        <p:spPr>
          <a:xfrm>
            <a:off x="3663821" y="4938531"/>
            <a:ext cx="1406154" cy="369332"/>
          </a:xfrm>
          <a:prstGeom prst="rect">
            <a:avLst/>
          </a:prstGeom>
          <a:noFill/>
        </p:spPr>
        <p:txBody>
          <a:bodyPr wrap="none" rtlCol="0">
            <a:spAutoFit/>
          </a:bodyPr>
          <a:lstStyle/>
          <a:p>
            <a:r>
              <a:rPr lang="en-US" dirty="0"/>
              <a:t>Sample letter </a:t>
            </a:r>
          </a:p>
        </p:txBody>
      </p:sp>
      <p:sp>
        <p:nvSpPr>
          <p:cNvPr id="10" name="Arrow: Right 9">
            <a:extLst>
              <a:ext uri="{FF2B5EF4-FFF2-40B4-BE49-F238E27FC236}">
                <a16:creationId xmlns:a16="http://schemas.microsoft.com/office/drawing/2014/main" id="{300404D8-BB90-49C7-86DA-D409CF63CED6}"/>
              </a:ext>
            </a:extLst>
          </p:cNvPr>
          <p:cNvSpPr/>
          <p:nvPr/>
        </p:nvSpPr>
        <p:spPr>
          <a:xfrm>
            <a:off x="5069975" y="48808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08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2EF0-8960-41AA-87ED-2E07E10ECBD7}"/>
              </a:ext>
            </a:extLst>
          </p:cNvPr>
          <p:cNvSpPr>
            <a:spLocks noGrp="1"/>
          </p:cNvSpPr>
          <p:nvPr>
            <p:ph type="title"/>
          </p:nvPr>
        </p:nvSpPr>
        <p:spPr>
          <a:xfrm>
            <a:off x="1295402" y="998290"/>
            <a:ext cx="9601196" cy="1161874"/>
          </a:xfrm>
        </p:spPr>
        <p:txBody>
          <a:bodyPr/>
          <a:lstStyle/>
          <a:p>
            <a:r>
              <a:rPr lang="en-US" dirty="0"/>
              <a:t>Moving forward…</a:t>
            </a:r>
          </a:p>
        </p:txBody>
      </p:sp>
      <p:sp>
        <p:nvSpPr>
          <p:cNvPr id="6" name="TextBox 5">
            <a:extLst>
              <a:ext uri="{FF2B5EF4-FFF2-40B4-BE49-F238E27FC236}">
                <a16:creationId xmlns:a16="http://schemas.microsoft.com/office/drawing/2014/main" id="{8648A9F5-2589-4747-A743-85D98DA8AF23}"/>
              </a:ext>
            </a:extLst>
          </p:cNvPr>
          <p:cNvSpPr txBox="1"/>
          <p:nvPr/>
        </p:nvSpPr>
        <p:spPr>
          <a:xfrm>
            <a:off x="1295402" y="2686428"/>
            <a:ext cx="9601196" cy="1938992"/>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2000" dirty="0"/>
              <a:t>Section 1002.33(6)(c)1, Florida Statutes states: An applicant may appeal any denial of that applicant’s application or failure to act on an application to the State Board of Education </a:t>
            </a:r>
            <a:r>
              <a:rPr lang="en-US" sz="2000" b="1" dirty="0"/>
              <a:t>no later than 30 calendar days after receipt of the sponsor’s decision or failure to act </a:t>
            </a:r>
            <a:r>
              <a:rPr lang="en-US" sz="2000" dirty="0"/>
              <a:t>and shall notify the sponsor of its appeal. </a:t>
            </a:r>
            <a:r>
              <a:rPr lang="en-US" sz="2000" b="1" dirty="0"/>
              <a:t>Any response of the sponsor shall be submitted to the State Board of Education within 30 calendar days after notification of the appeal</a:t>
            </a:r>
            <a:r>
              <a:rPr lang="en-US" sz="2000" dirty="0"/>
              <a:t>… </a:t>
            </a:r>
          </a:p>
        </p:txBody>
      </p:sp>
    </p:spTree>
    <p:extLst>
      <p:ext uri="{BB962C8B-B14F-4D97-AF65-F5344CB8AC3E}">
        <p14:creationId xmlns:p14="http://schemas.microsoft.com/office/powerpoint/2010/main" val="340196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2FC1-FA61-482A-8A34-6AF8F7F682D0}"/>
              </a:ext>
            </a:extLst>
          </p:cNvPr>
          <p:cNvSpPr>
            <a:spLocks noGrp="1"/>
          </p:cNvSpPr>
          <p:nvPr>
            <p:ph type="title"/>
          </p:nvPr>
        </p:nvSpPr>
        <p:spPr/>
        <p:txBody>
          <a:bodyPr/>
          <a:lstStyle/>
          <a:p>
            <a:r>
              <a:rPr lang="en-US" dirty="0"/>
              <a:t>Appeal Notification Received…</a:t>
            </a:r>
          </a:p>
        </p:txBody>
      </p:sp>
      <p:sp>
        <p:nvSpPr>
          <p:cNvPr id="3" name="TextBox 2">
            <a:extLst>
              <a:ext uri="{FF2B5EF4-FFF2-40B4-BE49-F238E27FC236}">
                <a16:creationId xmlns:a16="http://schemas.microsoft.com/office/drawing/2014/main" id="{7C7F7A81-765B-4417-BF2B-0B76B85928AE}"/>
              </a:ext>
            </a:extLst>
          </p:cNvPr>
          <p:cNvSpPr txBox="1"/>
          <p:nvPr/>
        </p:nvSpPr>
        <p:spPr>
          <a:xfrm>
            <a:off x="1295402" y="2459548"/>
            <a:ext cx="9601196" cy="3693319"/>
          </a:xfrm>
          <a:prstGeom prst="rect">
            <a:avLst/>
          </a:prstGeom>
          <a:noFill/>
        </p:spPr>
        <p:txBody>
          <a:bodyPr wrap="square" rtlCol="0">
            <a:spAutoFit/>
          </a:bodyPr>
          <a:lstStyle/>
          <a:p>
            <a:r>
              <a:rPr lang="en-US" b="1" dirty="0"/>
              <a:t>District Response to Appeal: </a:t>
            </a:r>
          </a:p>
          <a:p>
            <a:pPr algn="just"/>
            <a:r>
              <a:rPr lang="en-US" dirty="0"/>
              <a:t>Once the notification of an application appeal is received, </a:t>
            </a:r>
            <a:r>
              <a:rPr lang="en-US" b="1" dirty="0"/>
              <a:t>your district will have 30 calendar days </a:t>
            </a:r>
            <a:r>
              <a:rPr lang="en-US" dirty="0"/>
              <a:t>to provide a response to the State Board of Education in accordance with the filing procedures as indicated in Rule 6A-6.0781, Florida Administrative Code. </a:t>
            </a:r>
          </a:p>
          <a:p>
            <a:pPr algn="just"/>
            <a:endParaRPr lang="en-US" dirty="0"/>
          </a:p>
          <a:p>
            <a:pPr algn="just"/>
            <a:r>
              <a:rPr lang="en-US" dirty="0"/>
              <a:t>The response to appeal should include the following:</a:t>
            </a:r>
          </a:p>
          <a:p>
            <a:pPr marL="342900" indent="-342900" algn="just">
              <a:buClr>
                <a:schemeClr val="accent1"/>
              </a:buClr>
              <a:buFont typeface="Arial" panose="020B0604020202020204" pitchFamily="34" charset="0"/>
              <a:buChar char="•"/>
            </a:pPr>
            <a:r>
              <a:rPr lang="en-US" dirty="0"/>
              <a:t>Cover letter to the FDOE Charter School Appeal Commission from the Sponsor</a:t>
            </a:r>
          </a:p>
          <a:p>
            <a:pPr marL="342900" indent="-342900" algn="just">
              <a:buClr>
                <a:schemeClr val="accent1"/>
              </a:buClr>
              <a:buFont typeface="Arial" panose="020B0604020202020204" pitchFamily="34" charset="0"/>
              <a:buChar char="•"/>
            </a:pPr>
            <a:r>
              <a:rPr lang="en-US" dirty="0"/>
              <a:t>Sponsor’s Argument in Support of Application Denial (20 page maximum)</a:t>
            </a:r>
          </a:p>
          <a:p>
            <a:pPr marL="342900" indent="-342900" algn="just">
              <a:buClr>
                <a:schemeClr val="accent1"/>
              </a:buClr>
              <a:buFont typeface="Arial" panose="020B0604020202020204" pitchFamily="34" charset="0"/>
              <a:buChar char="•"/>
            </a:pPr>
            <a:r>
              <a:rPr lang="en-US" dirty="0"/>
              <a:t>Supporting Documentation</a:t>
            </a:r>
          </a:p>
          <a:p>
            <a:pPr marL="800100" lvl="1" indent="-342900" algn="just">
              <a:buClr>
                <a:schemeClr val="accent1"/>
              </a:buClr>
              <a:buFont typeface="Arial" panose="020B0604020202020204" pitchFamily="34" charset="0"/>
              <a:buChar char="•"/>
            </a:pPr>
            <a:r>
              <a:rPr lang="en-US" dirty="0"/>
              <a:t>Table of Contents for exhibits/items to support the denial </a:t>
            </a:r>
          </a:p>
          <a:p>
            <a:pPr marL="800100" lvl="1" indent="-342900" algn="just">
              <a:buClr>
                <a:schemeClr val="accent1"/>
              </a:buClr>
              <a:buFont typeface="Arial" panose="020B0604020202020204" pitchFamily="34" charset="0"/>
              <a:buChar char="•"/>
            </a:pPr>
            <a:r>
              <a:rPr lang="en-US" dirty="0"/>
              <a:t>Complete Application</a:t>
            </a:r>
          </a:p>
          <a:p>
            <a:pPr marL="800100" lvl="1" indent="-342900" algn="just">
              <a:buClr>
                <a:schemeClr val="accent1"/>
              </a:buClr>
              <a:buFont typeface="Arial" panose="020B0604020202020204" pitchFamily="34" charset="0"/>
              <a:buChar char="•"/>
            </a:pPr>
            <a:r>
              <a:rPr lang="en-US" dirty="0"/>
              <a:t>Applicant Notification of Denial</a:t>
            </a:r>
          </a:p>
          <a:p>
            <a:pPr marL="800100" lvl="1" indent="-342900" algn="just">
              <a:buClr>
                <a:schemeClr val="accent1"/>
              </a:buClr>
              <a:buFont typeface="Arial" panose="020B0604020202020204" pitchFamily="34" charset="0"/>
              <a:buChar char="•"/>
            </a:pPr>
            <a:r>
              <a:rPr lang="en-US" dirty="0"/>
              <a:t>Board Item and Supporting Evaluator Comments of Application Deficiencies</a:t>
            </a:r>
          </a:p>
        </p:txBody>
      </p:sp>
    </p:spTree>
    <p:extLst>
      <p:ext uri="{BB962C8B-B14F-4D97-AF65-F5344CB8AC3E}">
        <p14:creationId xmlns:p14="http://schemas.microsoft.com/office/powerpoint/2010/main" val="332280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E5CA-F472-4EC1-8217-A63A1839DB6F}"/>
              </a:ext>
            </a:extLst>
          </p:cNvPr>
          <p:cNvSpPr>
            <a:spLocks noGrp="1"/>
          </p:cNvSpPr>
          <p:nvPr>
            <p:ph type="title"/>
          </p:nvPr>
        </p:nvSpPr>
        <p:spPr>
          <a:xfrm>
            <a:off x="1295402" y="839519"/>
            <a:ext cx="9601196" cy="1303867"/>
          </a:xfrm>
        </p:spPr>
        <p:txBody>
          <a:bodyPr>
            <a:noAutofit/>
          </a:bodyPr>
          <a:lstStyle/>
          <a:p>
            <a:r>
              <a:rPr lang="en-US" sz="3600" dirty="0"/>
              <a:t>6A-6.0781 - Procedures for Appealing a </a:t>
            </a:r>
            <a:br>
              <a:rPr lang="en-US" sz="3600" dirty="0"/>
            </a:br>
            <a:r>
              <a:rPr lang="en-US" sz="3600" dirty="0"/>
              <a:t>District School Board Decision Denying </a:t>
            </a:r>
            <a:br>
              <a:rPr lang="en-US" sz="3600" dirty="0"/>
            </a:br>
            <a:r>
              <a:rPr lang="en-US" sz="3600" dirty="0"/>
              <a:t>Application for Charter School</a:t>
            </a:r>
          </a:p>
        </p:txBody>
      </p:sp>
      <p:sp>
        <p:nvSpPr>
          <p:cNvPr id="3" name="TextBox 2">
            <a:extLst>
              <a:ext uri="{FF2B5EF4-FFF2-40B4-BE49-F238E27FC236}">
                <a16:creationId xmlns:a16="http://schemas.microsoft.com/office/drawing/2014/main" id="{9CEE52BC-E2FD-45C2-AEC2-1E6155836E0F}"/>
              </a:ext>
            </a:extLst>
          </p:cNvPr>
          <p:cNvSpPr txBox="1"/>
          <p:nvPr/>
        </p:nvSpPr>
        <p:spPr>
          <a:xfrm>
            <a:off x="1295402" y="2563257"/>
            <a:ext cx="9601196" cy="2769989"/>
          </a:xfrm>
          <a:prstGeom prst="rect">
            <a:avLst/>
          </a:prstGeom>
          <a:noFill/>
        </p:spPr>
        <p:txBody>
          <a:bodyPr wrap="square" rtlCol="0">
            <a:spAutoFit/>
          </a:bodyPr>
          <a:lstStyle/>
          <a:p>
            <a:pPr>
              <a:buClr>
                <a:schemeClr val="accent1"/>
              </a:buClr>
            </a:pPr>
            <a:r>
              <a:rPr lang="en-US" sz="2800" dirty="0"/>
              <a:t>Filing Procedures:</a:t>
            </a:r>
          </a:p>
          <a:p>
            <a:pPr marL="285750" indent="-285750">
              <a:buClr>
                <a:schemeClr val="accent1"/>
              </a:buClr>
              <a:buFont typeface="Arial" panose="020B0604020202020204" pitchFamily="34" charset="0"/>
              <a:buChar char="•"/>
            </a:pPr>
            <a:r>
              <a:rPr lang="en-US" sz="2000" dirty="0"/>
              <a:t>6A-6.0781(1)(a) and (b) describe the process for the applicant</a:t>
            </a:r>
          </a:p>
          <a:p>
            <a:pPr marL="285750" indent="-285750">
              <a:buClr>
                <a:schemeClr val="accent1"/>
              </a:buClr>
              <a:buFont typeface="Arial" panose="020B0604020202020204" pitchFamily="34" charset="0"/>
              <a:buChar char="•"/>
            </a:pPr>
            <a:r>
              <a:rPr lang="en-US" sz="2000" dirty="0"/>
              <a:t>6A-6.0781(1)(c) describes the process for the district</a:t>
            </a:r>
          </a:p>
          <a:p>
            <a:pPr marL="285750" indent="-285750">
              <a:buClr>
                <a:schemeClr val="accent1"/>
              </a:buClr>
              <a:buFont typeface="Arial" panose="020B0604020202020204" pitchFamily="34" charset="0"/>
              <a:buChar char="•"/>
            </a:pPr>
            <a:r>
              <a:rPr lang="en-US" sz="2000" dirty="0"/>
              <a:t>6A-6.0781(1)(d) and (e) describe the requirements for both parties </a:t>
            </a:r>
          </a:p>
          <a:p>
            <a:pPr>
              <a:buClr>
                <a:schemeClr val="accent1"/>
              </a:buClr>
            </a:pPr>
            <a:endParaRPr lang="en-US" dirty="0"/>
          </a:p>
          <a:p>
            <a:pPr>
              <a:buClr>
                <a:schemeClr val="accent1"/>
              </a:buClr>
            </a:pPr>
            <a:r>
              <a:rPr lang="en-US" sz="2800" dirty="0"/>
              <a:t>Appeal Procedures: </a:t>
            </a:r>
          </a:p>
          <a:p>
            <a:pPr marL="285750" indent="-285750">
              <a:buClr>
                <a:schemeClr val="accent1"/>
              </a:buClr>
              <a:buFont typeface="Arial" panose="020B0604020202020204" pitchFamily="34" charset="0"/>
              <a:buChar char="•"/>
            </a:pPr>
            <a:r>
              <a:rPr lang="en-US" sz="2000" dirty="0"/>
              <a:t>6A-6.0781(2)(a)-(e) describe the process at the appeal before the Charter School Appeal Commission</a:t>
            </a:r>
          </a:p>
        </p:txBody>
      </p:sp>
    </p:spTree>
    <p:extLst>
      <p:ext uri="{BB962C8B-B14F-4D97-AF65-F5344CB8AC3E}">
        <p14:creationId xmlns:p14="http://schemas.microsoft.com/office/powerpoint/2010/main" val="108096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A50B-9F94-4D48-940F-6DEF468A571E}"/>
              </a:ext>
            </a:extLst>
          </p:cNvPr>
          <p:cNvSpPr>
            <a:spLocks noGrp="1"/>
          </p:cNvSpPr>
          <p:nvPr>
            <p:ph type="title"/>
          </p:nvPr>
        </p:nvSpPr>
        <p:spPr/>
        <p:txBody>
          <a:bodyPr>
            <a:normAutofit fontScale="90000"/>
          </a:bodyPr>
          <a:lstStyle/>
          <a:p>
            <a:r>
              <a:rPr lang="en-US" dirty="0"/>
              <a:t>Rule 6A-6.0781(c) and (d), F.A.C. Summarized</a:t>
            </a:r>
          </a:p>
        </p:txBody>
      </p:sp>
      <p:sp>
        <p:nvSpPr>
          <p:cNvPr id="3" name="TextBox 2">
            <a:extLst>
              <a:ext uri="{FF2B5EF4-FFF2-40B4-BE49-F238E27FC236}">
                <a16:creationId xmlns:a16="http://schemas.microsoft.com/office/drawing/2014/main" id="{1E0BB3A4-4AF5-41C8-9E4C-4EC5270C949C}"/>
              </a:ext>
            </a:extLst>
          </p:cNvPr>
          <p:cNvSpPr txBox="1"/>
          <p:nvPr/>
        </p:nvSpPr>
        <p:spPr>
          <a:xfrm>
            <a:off x="1295402" y="2575420"/>
            <a:ext cx="9526396" cy="3416320"/>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r>
              <a:rPr lang="en-US" dirty="0"/>
              <a:t>(c) District school board shall file one (1) electronic copy and five (5) hard copies;</a:t>
            </a:r>
          </a:p>
          <a:p>
            <a:pPr marL="742950" lvl="1" indent="-285750">
              <a:buClr>
                <a:schemeClr val="accent1"/>
              </a:buClr>
              <a:buFont typeface="Arial" panose="020B0604020202020204" pitchFamily="34" charset="0"/>
              <a:buChar char="•"/>
            </a:pPr>
            <a:r>
              <a:rPr lang="en-US" dirty="0"/>
              <a:t>Certify that it provided a copy to the applicant or representative identified;</a:t>
            </a:r>
          </a:p>
          <a:p>
            <a:pPr marL="742950" lvl="1" indent="-285750">
              <a:buClr>
                <a:schemeClr val="accent1"/>
              </a:buClr>
              <a:buFont typeface="Arial" panose="020B0604020202020204" pitchFamily="34" charset="0"/>
              <a:buChar char="•"/>
            </a:pPr>
            <a:r>
              <a:rPr lang="en-US" dirty="0"/>
              <a:t>File additional exhibits not included with the applicant’s appeal; and</a:t>
            </a:r>
          </a:p>
          <a:p>
            <a:pPr marL="742950" lvl="1" indent="-285750">
              <a:buClr>
                <a:schemeClr val="accent1"/>
              </a:buClr>
              <a:buFont typeface="Arial" panose="020B0604020202020204" pitchFamily="34" charset="0"/>
              <a:buChar char="•"/>
            </a:pPr>
            <a:r>
              <a:rPr lang="en-US" dirty="0"/>
              <a:t>Limited to the reasons for denial by school board and any issues raised by applicant.</a:t>
            </a:r>
          </a:p>
          <a:p>
            <a:pPr marL="285750" indent="-285750">
              <a:buClr>
                <a:schemeClr val="accent1"/>
              </a:buClr>
              <a:buFont typeface="Courier New" panose="02070309020205020404" pitchFamily="49" charset="0"/>
              <a:buChar char="o"/>
            </a:pPr>
            <a:r>
              <a:rPr lang="en-US" dirty="0"/>
              <a:t>(d) Shall not exceed 20 pages exclusive of any exhibit;</a:t>
            </a:r>
          </a:p>
          <a:p>
            <a:pPr marL="742950" lvl="1" indent="-285750">
              <a:buClr>
                <a:schemeClr val="accent1"/>
              </a:buClr>
              <a:buFont typeface="Arial" panose="020B0604020202020204" pitchFamily="34" charset="0"/>
              <a:buChar char="•"/>
            </a:pPr>
            <a:r>
              <a:rPr lang="en-US" dirty="0"/>
              <a:t>Shall be on 8.5” x 11” paper;</a:t>
            </a:r>
          </a:p>
          <a:p>
            <a:pPr marL="742950" lvl="1" indent="-285750">
              <a:buClr>
                <a:schemeClr val="accent1"/>
              </a:buClr>
              <a:buFont typeface="Arial" panose="020B0604020202020204" pitchFamily="34" charset="0"/>
              <a:buChar char="•"/>
            </a:pPr>
            <a:r>
              <a:rPr lang="en-US" dirty="0"/>
              <a:t>double spaced;</a:t>
            </a:r>
          </a:p>
          <a:p>
            <a:pPr marL="742950" lvl="1" indent="-285750">
              <a:buClr>
                <a:schemeClr val="accent1"/>
              </a:buClr>
              <a:buFont typeface="Arial" panose="020B0604020202020204" pitchFamily="34" charset="0"/>
              <a:buChar char="•"/>
            </a:pPr>
            <a:r>
              <a:rPr lang="en-US" dirty="0"/>
              <a:t>text no smaller than 10 pitch spacing;</a:t>
            </a:r>
          </a:p>
          <a:p>
            <a:pPr marL="742950" lvl="1" indent="-285750">
              <a:buClr>
                <a:schemeClr val="accent1"/>
              </a:buClr>
              <a:buFont typeface="Arial" panose="020B0604020202020204" pitchFamily="34" charset="0"/>
              <a:buChar char="•"/>
            </a:pPr>
            <a:r>
              <a:rPr lang="en-US" dirty="0"/>
              <a:t>no more than 26 lines of text per paper;</a:t>
            </a:r>
          </a:p>
          <a:p>
            <a:pPr marL="742950" lvl="1" indent="-285750">
              <a:buClr>
                <a:schemeClr val="accent1"/>
              </a:buClr>
              <a:buFont typeface="Arial" panose="020B0604020202020204" pitchFamily="34" charset="0"/>
              <a:buChar char="•"/>
            </a:pPr>
            <a:r>
              <a:rPr lang="en-US" dirty="0"/>
              <a:t>1” margins on all sides;</a:t>
            </a:r>
          </a:p>
          <a:p>
            <a:pPr marL="742950" lvl="1" indent="-285750">
              <a:buClr>
                <a:schemeClr val="accent1"/>
              </a:buClr>
              <a:buFont typeface="Arial" panose="020B0604020202020204" pitchFamily="34" charset="0"/>
              <a:buChar char="•"/>
            </a:pPr>
            <a:r>
              <a:rPr lang="en-US" dirty="0"/>
              <a:t>bound with tabs with a table of contents; and</a:t>
            </a:r>
          </a:p>
          <a:p>
            <a:pPr marL="742950" lvl="1" indent="-285750">
              <a:buClr>
                <a:schemeClr val="accent1"/>
              </a:buClr>
              <a:buFont typeface="Arial" panose="020B0604020202020204" pitchFamily="34" charset="0"/>
              <a:buChar char="•"/>
            </a:pPr>
            <a:r>
              <a:rPr lang="en-US" dirty="0"/>
              <a:t>and numbered consecutively</a:t>
            </a:r>
          </a:p>
        </p:txBody>
      </p:sp>
    </p:spTree>
    <p:extLst>
      <p:ext uri="{BB962C8B-B14F-4D97-AF65-F5344CB8AC3E}">
        <p14:creationId xmlns:p14="http://schemas.microsoft.com/office/powerpoint/2010/main" val="248665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82B0-D5BD-4C1C-9BE7-F0B06D261183}"/>
              </a:ext>
            </a:extLst>
          </p:cNvPr>
          <p:cNvSpPr>
            <a:spLocks noGrp="1"/>
          </p:cNvSpPr>
          <p:nvPr>
            <p:ph type="title"/>
          </p:nvPr>
        </p:nvSpPr>
        <p:spPr/>
        <p:txBody>
          <a:bodyPr/>
          <a:lstStyle/>
          <a:p>
            <a:r>
              <a:rPr lang="en-US" dirty="0"/>
              <a:t>Preparation Leading up to Day of Appeal</a:t>
            </a:r>
          </a:p>
        </p:txBody>
      </p:sp>
      <p:sp>
        <p:nvSpPr>
          <p:cNvPr id="4" name="TextBox 3">
            <a:extLst>
              <a:ext uri="{FF2B5EF4-FFF2-40B4-BE49-F238E27FC236}">
                <a16:creationId xmlns:a16="http://schemas.microsoft.com/office/drawing/2014/main" id="{5E3BD26C-0BA1-481B-AD91-A9AC5E7BA8CC}"/>
              </a:ext>
            </a:extLst>
          </p:cNvPr>
          <p:cNvSpPr txBox="1"/>
          <p:nvPr/>
        </p:nvSpPr>
        <p:spPr>
          <a:xfrm>
            <a:off x="1295402" y="2558642"/>
            <a:ext cx="9501229" cy="2862322"/>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dirty="0"/>
              <a:t>Directors may meet with the respective application evaluators whose sections did not meet the standard to gain a thorough understanding of why that section was denied and which statutes were not supported. </a:t>
            </a:r>
          </a:p>
          <a:p>
            <a:pPr algn="just"/>
            <a:endParaRPr lang="en-US" dirty="0"/>
          </a:p>
          <a:p>
            <a:pPr marL="285750" indent="-285750" algn="just">
              <a:buClr>
                <a:schemeClr val="accent1"/>
              </a:buClr>
              <a:buFont typeface="Arial" panose="020B0604020202020204" pitchFamily="34" charset="0"/>
              <a:buChar char="•"/>
            </a:pPr>
            <a:r>
              <a:rPr lang="en-US" dirty="0"/>
              <a:t>Director may meet with the school board attorney to explain/clarify the application deficiencies and comments from evaluators.</a:t>
            </a:r>
          </a:p>
          <a:p>
            <a:pPr marL="285750" indent="-285750" algn="just">
              <a:buClr>
                <a:schemeClr val="accent1"/>
              </a:buClr>
              <a:buFont typeface="Arial" panose="020B0604020202020204" pitchFamily="34" charset="0"/>
              <a:buChar char="•"/>
            </a:pPr>
            <a:endParaRPr lang="en-US" dirty="0"/>
          </a:p>
          <a:p>
            <a:pPr marL="285750" indent="-285750" algn="just">
              <a:buClr>
                <a:schemeClr val="accent1"/>
              </a:buClr>
              <a:buFont typeface="Arial" panose="020B0604020202020204" pitchFamily="34" charset="0"/>
              <a:buChar char="•"/>
            </a:pPr>
            <a:r>
              <a:rPr lang="en-US" dirty="0"/>
              <a:t>Director provides the educational, financial and organizational deficiency rationales while the attorney converts it to “legalese.”  </a:t>
            </a:r>
          </a:p>
          <a:p>
            <a:pPr algn="just"/>
            <a:endParaRPr lang="en-US" dirty="0"/>
          </a:p>
        </p:txBody>
      </p:sp>
    </p:spTree>
    <p:extLst>
      <p:ext uri="{BB962C8B-B14F-4D97-AF65-F5344CB8AC3E}">
        <p14:creationId xmlns:p14="http://schemas.microsoft.com/office/powerpoint/2010/main" val="29089401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9226</TotalTime>
  <Words>1255</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Garamond</vt:lpstr>
      <vt:lpstr>Organic</vt:lpstr>
      <vt:lpstr>Charter Application Denial and Appeal Process</vt:lpstr>
      <vt:lpstr>Where it all begins… </vt:lpstr>
      <vt:lpstr>Notification</vt:lpstr>
      <vt:lpstr>PowerPoint Presentation</vt:lpstr>
      <vt:lpstr>Moving forward…</vt:lpstr>
      <vt:lpstr>Appeal Notification Received…</vt:lpstr>
      <vt:lpstr>6A-6.0781 - Procedures for Appealing a  District School Board Decision Denying  Application for Charter School</vt:lpstr>
      <vt:lpstr>Rule 6A-6.0781(c) and (d), F.A.C. Summarized</vt:lpstr>
      <vt:lpstr>Preparation Leading up to Day of Appeal</vt:lpstr>
      <vt:lpstr>Day of the Appeal…</vt:lpstr>
      <vt:lpstr>After the Appeal Date</vt:lpstr>
      <vt:lpstr>Denial of a High-Performing Charter School</vt:lpstr>
      <vt:lpstr>Charter School Appeal Commission</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Application Denial and Appeal Process</dc:title>
  <dc:creator>Rhonda L. Stephanik</dc:creator>
  <cp:lastModifiedBy>Rhonda L. Stephanik</cp:lastModifiedBy>
  <cp:revision>40</cp:revision>
  <cp:lastPrinted>2020-02-20T20:12:56Z</cp:lastPrinted>
  <dcterms:created xsi:type="dcterms:W3CDTF">2020-02-13T14:22:37Z</dcterms:created>
  <dcterms:modified xsi:type="dcterms:W3CDTF">2020-02-20T21:17:31Z</dcterms:modified>
</cp:coreProperties>
</file>