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2" r:id="rId1"/>
  </p:sldMasterIdLst>
  <p:notesMasterIdLst>
    <p:notesMasterId r:id="rId25"/>
  </p:notesMasterIdLst>
  <p:sldIdLst>
    <p:sldId id="256" r:id="rId2"/>
    <p:sldId id="257" r:id="rId3"/>
    <p:sldId id="258" r:id="rId4"/>
    <p:sldId id="263" r:id="rId5"/>
    <p:sldId id="261" r:id="rId6"/>
    <p:sldId id="265" r:id="rId7"/>
    <p:sldId id="286" r:id="rId8"/>
    <p:sldId id="287" r:id="rId9"/>
    <p:sldId id="288" r:id="rId10"/>
    <p:sldId id="260" r:id="rId11"/>
    <p:sldId id="289" r:id="rId12"/>
    <p:sldId id="291" r:id="rId13"/>
    <p:sldId id="290" r:id="rId14"/>
    <p:sldId id="292" r:id="rId15"/>
    <p:sldId id="293" r:id="rId16"/>
    <p:sldId id="294" r:id="rId17"/>
    <p:sldId id="295" r:id="rId18"/>
    <p:sldId id="296" r:id="rId19"/>
    <p:sldId id="297" r:id="rId20"/>
    <p:sldId id="298" r:id="rId21"/>
    <p:sldId id="299" r:id="rId22"/>
    <p:sldId id="300" r:id="rId23"/>
    <p:sldId id="279" r:id="rId2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BDD0C6D-D5B7-406C-A200-7B00AA10779F}">
  <a:tblStyle styleId="{EBDD0C6D-D5B7-406C-A200-7B00AA10779F}"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1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39160980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 name="Google Shape;55;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92296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52919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38119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623744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476088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057819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35575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659965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74504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95679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0585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00195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531766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362215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81116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287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269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01742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51879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2738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2943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38794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05504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745450" y="1197750"/>
            <a:ext cx="3434100" cy="2748000"/>
          </a:xfrm>
          <a:prstGeom prst="rect">
            <a:avLst/>
          </a:prstGeom>
        </p:spPr>
        <p:txBody>
          <a:bodyPr spcFirstLastPara="1" wrap="square" lIns="91425" tIns="91425" rIns="91425" bIns="91425" anchor="ctr" anchorCtr="0">
            <a:noAutofit/>
          </a:bodyPr>
          <a:lstStyle>
            <a:lvl1pPr lvl="0" algn="ctr">
              <a:spcBef>
                <a:spcPts val="0"/>
              </a:spcBef>
              <a:spcAft>
                <a:spcPts val="0"/>
              </a:spcAft>
              <a:buClr>
                <a:srgbClr val="0B5394"/>
              </a:buClr>
              <a:buSzPts val="3600"/>
              <a:buFont typeface="Pangolin"/>
              <a:buNone/>
              <a:defRPr sz="3600">
                <a:solidFill>
                  <a:srgbClr val="0B5394"/>
                </a:solidFill>
                <a:latin typeface="Pangolin"/>
                <a:ea typeface="Pangolin"/>
                <a:cs typeface="Pangolin"/>
                <a:sym typeface="Pangolin"/>
              </a:defRPr>
            </a:lvl1pPr>
            <a:lvl2pPr lvl="1" algn="ctr">
              <a:spcBef>
                <a:spcPts val="0"/>
              </a:spcBef>
              <a:spcAft>
                <a:spcPts val="0"/>
              </a:spcAft>
              <a:buClr>
                <a:srgbClr val="0B5394"/>
              </a:buClr>
              <a:buSzPts val="3600"/>
              <a:buFont typeface="Pangolin"/>
              <a:buNone/>
              <a:defRPr sz="3600">
                <a:solidFill>
                  <a:srgbClr val="0B5394"/>
                </a:solidFill>
                <a:latin typeface="Pangolin"/>
                <a:ea typeface="Pangolin"/>
                <a:cs typeface="Pangolin"/>
                <a:sym typeface="Pangolin"/>
              </a:defRPr>
            </a:lvl2pPr>
            <a:lvl3pPr lvl="2" algn="ctr">
              <a:spcBef>
                <a:spcPts val="0"/>
              </a:spcBef>
              <a:spcAft>
                <a:spcPts val="0"/>
              </a:spcAft>
              <a:buClr>
                <a:srgbClr val="0B5394"/>
              </a:buClr>
              <a:buSzPts val="3600"/>
              <a:buFont typeface="Pangolin"/>
              <a:buNone/>
              <a:defRPr sz="3600">
                <a:solidFill>
                  <a:srgbClr val="0B5394"/>
                </a:solidFill>
                <a:latin typeface="Pangolin"/>
                <a:ea typeface="Pangolin"/>
                <a:cs typeface="Pangolin"/>
                <a:sym typeface="Pangolin"/>
              </a:defRPr>
            </a:lvl3pPr>
            <a:lvl4pPr lvl="3" algn="ctr">
              <a:spcBef>
                <a:spcPts val="0"/>
              </a:spcBef>
              <a:spcAft>
                <a:spcPts val="0"/>
              </a:spcAft>
              <a:buClr>
                <a:srgbClr val="0B5394"/>
              </a:buClr>
              <a:buSzPts val="3600"/>
              <a:buFont typeface="Pangolin"/>
              <a:buNone/>
              <a:defRPr sz="3600">
                <a:solidFill>
                  <a:srgbClr val="0B5394"/>
                </a:solidFill>
                <a:latin typeface="Pangolin"/>
                <a:ea typeface="Pangolin"/>
                <a:cs typeface="Pangolin"/>
                <a:sym typeface="Pangolin"/>
              </a:defRPr>
            </a:lvl4pPr>
            <a:lvl5pPr lvl="4" algn="ctr">
              <a:spcBef>
                <a:spcPts val="0"/>
              </a:spcBef>
              <a:spcAft>
                <a:spcPts val="0"/>
              </a:spcAft>
              <a:buClr>
                <a:srgbClr val="0B5394"/>
              </a:buClr>
              <a:buSzPts val="3600"/>
              <a:buFont typeface="Pangolin"/>
              <a:buNone/>
              <a:defRPr sz="3600">
                <a:solidFill>
                  <a:srgbClr val="0B5394"/>
                </a:solidFill>
                <a:latin typeface="Pangolin"/>
                <a:ea typeface="Pangolin"/>
                <a:cs typeface="Pangolin"/>
                <a:sym typeface="Pangolin"/>
              </a:defRPr>
            </a:lvl5pPr>
            <a:lvl6pPr lvl="5" algn="ctr">
              <a:spcBef>
                <a:spcPts val="0"/>
              </a:spcBef>
              <a:spcAft>
                <a:spcPts val="0"/>
              </a:spcAft>
              <a:buClr>
                <a:srgbClr val="0B5394"/>
              </a:buClr>
              <a:buSzPts val="3600"/>
              <a:buFont typeface="Pangolin"/>
              <a:buNone/>
              <a:defRPr sz="3600">
                <a:solidFill>
                  <a:srgbClr val="0B5394"/>
                </a:solidFill>
                <a:latin typeface="Pangolin"/>
                <a:ea typeface="Pangolin"/>
                <a:cs typeface="Pangolin"/>
                <a:sym typeface="Pangolin"/>
              </a:defRPr>
            </a:lvl6pPr>
            <a:lvl7pPr lvl="6" algn="ctr">
              <a:spcBef>
                <a:spcPts val="0"/>
              </a:spcBef>
              <a:spcAft>
                <a:spcPts val="0"/>
              </a:spcAft>
              <a:buClr>
                <a:srgbClr val="0B5394"/>
              </a:buClr>
              <a:buSzPts val="3600"/>
              <a:buFont typeface="Pangolin"/>
              <a:buNone/>
              <a:defRPr sz="3600">
                <a:solidFill>
                  <a:srgbClr val="0B5394"/>
                </a:solidFill>
                <a:latin typeface="Pangolin"/>
                <a:ea typeface="Pangolin"/>
                <a:cs typeface="Pangolin"/>
                <a:sym typeface="Pangolin"/>
              </a:defRPr>
            </a:lvl7pPr>
            <a:lvl8pPr lvl="7" algn="ctr">
              <a:spcBef>
                <a:spcPts val="0"/>
              </a:spcBef>
              <a:spcAft>
                <a:spcPts val="0"/>
              </a:spcAft>
              <a:buClr>
                <a:srgbClr val="0B5394"/>
              </a:buClr>
              <a:buSzPts val="3600"/>
              <a:buFont typeface="Pangolin"/>
              <a:buNone/>
              <a:defRPr sz="3600">
                <a:solidFill>
                  <a:srgbClr val="0B5394"/>
                </a:solidFill>
                <a:latin typeface="Pangolin"/>
                <a:ea typeface="Pangolin"/>
                <a:cs typeface="Pangolin"/>
                <a:sym typeface="Pangolin"/>
              </a:defRPr>
            </a:lvl8pPr>
            <a:lvl9pPr lvl="8" algn="ctr">
              <a:spcBef>
                <a:spcPts val="0"/>
              </a:spcBef>
              <a:spcAft>
                <a:spcPts val="0"/>
              </a:spcAft>
              <a:buClr>
                <a:srgbClr val="0B5394"/>
              </a:buClr>
              <a:buSzPts val="3600"/>
              <a:buFont typeface="Pangolin"/>
              <a:buNone/>
              <a:defRPr sz="3600">
                <a:solidFill>
                  <a:srgbClr val="0B5394"/>
                </a:solidFill>
                <a:latin typeface="Pangolin"/>
                <a:ea typeface="Pangolin"/>
                <a:cs typeface="Pangolin"/>
                <a:sym typeface="Pangolin"/>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TITLE_1_1">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4"/>
          <p:cNvSpPr txBox="1">
            <a:spLocks noGrp="1"/>
          </p:cNvSpPr>
          <p:nvPr>
            <p:ph type="body" idx="1"/>
          </p:nvPr>
        </p:nvSpPr>
        <p:spPr>
          <a:xfrm>
            <a:off x="962850" y="876850"/>
            <a:ext cx="4955700" cy="819900"/>
          </a:xfrm>
          <a:prstGeom prst="rect">
            <a:avLst/>
          </a:prstGeom>
        </p:spPr>
        <p:txBody>
          <a:bodyPr spcFirstLastPara="1" wrap="square" lIns="91425" tIns="91425" rIns="91425" bIns="91425" anchor="t" anchorCtr="0">
            <a:noAutofit/>
          </a:bodyPr>
          <a:lstStyle>
            <a:lvl1pPr marL="457200" lvl="0" indent="-419100" rtl="0">
              <a:lnSpc>
                <a:spcPct val="130000"/>
              </a:lnSpc>
              <a:spcBef>
                <a:spcPts val="0"/>
              </a:spcBef>
              <a:spcAft>
                <a:spcPts val="0"/>
              </a:spcAft>
              <a:buSzPts val="3000"/>
              <a:buChar char="✗"/>
              <a:defRPr sz="3000" i="1"/>
            </a:lvl1pPr>
            <a:lvl2pPr marL="914400" lvl="1" indent="-419100" rtl="0">
              <a:lnSpc>
                <a:spcPct val="130000"/>
              </a:lnSpc>
              <a:spcBef>
                <a:spcPts val="0"/>
              </a:spcBef>
              <a:spcAft>
                <a:spcPts val="0"/>
              </a:spcAft>
              <a:buSzPts val="3000"/>
              <a:buChar char="✗"/>
              <a:defRPr sz="3000" i="1"/>
            </a:lvl2pPr>
            <a:lvl3pPr marL="1371600" lvl="2" indent="-419100" rtl="0">
              <a:lnSpc>
                <a:spcPct val="130000"/>
              </a:lnSpc>
              <a:spcBef>
                <a:spcPts val="0"/>
              </a:spcBef>
              <a:spcAft>
                <a:spcPts val="0"/>
              </a:spcAft>
              <a:buSzPts val="3000"/>
              <a:buChar char="✗"/>
              <a:defRPr sz="3000" i="1"/>
            </a:lvl3pPr>
            <a:lvl4pPr marL="1828800" lvl="3" indent="-419100" rtl="0">
              <a:lnSpc>
                <a:spcPct val="130000"/>
              </a:lnSpc>
              <a:spcBef>
                <a:spcPts val="0"/>
              </a:spcBef>
              <a:spcAft>
                <a:spcPts val="0"/>
              </a:spcAft>
              <a:buSzPts val="3000"/>
              <a:buChar char="✗"/>
              <a:defRPr sz="3000" i="1"/>
            </a:lvl4pPr>
            <a:lvl5pPr marL="2286000" lvl="4" indent="-419100" rtl="0">
              <a:lnSpc>
                <a:spcPct val="130000"/>
              </a:lnSpc>
              <a:spcBef>
                <a:spcPts val="0"/>
              </a:spcBef>
              <a:spcAft>
                <a:spcPts val="0"/>
              </a:spcAft>
              <a:buSzPts val="3000"/>
              <a:buChar char="✗"/>
              <a:defRPr sz="3000" i="1"/>
            </a:lvl5pPr>
            <a:lvl6pPr marL="2743200" lvl="5" indent="-419100" rtl="0">
              <a:lnSpc>
                <a:spcPct val="130000"/>
              </a:lnSpc>
              <a:spcBef>
                <a:spcPts val="0"/>
              </a:spcBef>
              <a:spcAft>
                <a:spcPts val="0"/>
              </a:spcAft>
              <a:buSzPts val="3000"/>
              <a:buChar char="✗"/>
              <a:defRPr sz="3000" i="1"/>
            </a:lvl6pPr>
            <a:lvl7pPr marL="3200400" lvl="6" indent="-419100" rtl="0">
              <a:lnSpc>
                <a:spcPct val="130000"/>
              </a:lnSpc>
              <a:spcBef>
                <a:spcPts val="0"/>
              </a:spcBef>
              <a:spcAft>
                <a:spcPts val="0"/>
              </a:spcAft>
              <a:buSzPts val="3000"/>
              <a:buChar char="✗"/>
              <a:defRPr sz="3000" i="1"/>
            </a:lvl7pPr>
            <a:lvl8pPr marL="3657600" lvl="7" indent="-419100" rtl="0">
              <a:lnSpc>
                <a:spcPct val="130000"/>
              </a:lnSpc>
              <a:spcBef>
                <a:spcPts val="0"/>
              </a:spcBef>
              <a:spcAft>
                <a:spcPts val="0"/>
              </a:spcAft>
              <a:buSzPts val="3000"/>
              <a:buChar char="✗"/>
              <a:defRPr sz="3000" i="1"/>
            </a:lvl8pPr>
            <a:lvl9pPr marL="4114800" lvl="8" indent="-419100">
              <a:lnSpc>
                <a:spcPct val="130000"/>
              </a:lnSpc>
              <a:spcBef>
                <a:spcPts val="0"/>
              </a:spcBef>
              <a:spcAft>
                <a:spcPts val="0"/>
              </a:spcAft>
              <a:buSzPts val="3000"/>
              <a:buChar char="✗"/>
              <a:defRPr sz="3000" i="1"/>
            </a:lvl9pPr>
          </a:lstStyle>
          <a:p>
            <a:endParaRPr/>
          </a:p>
        </p:txBody>
      </p:sp>
      <p:sp>
        <p:nvSpPr>
          <p:cNvPr id="16" name="Google Shape;16;p4"/>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5"/>
          <p:cNvSpPr txBox="1">
            <a:spLocks noGrp="1"/>
          </p:cNvSpPr>
          <p:nvPr>
            <p:ph type="title"/>
          </p:nvPr>
        </p:nvSpPr>
        <p:spPr>
          <a:xfrm>
            <a:off x="866375" y="358385"/>
            <a:ext cx="5626200" cy="857400"/>
          </a:xfrm>
          <a:prstGeom prst="rect">
            <a:avLst/>
          </a:prstGeom>
        </p:spPr>
        <p:txBody>
          <a:bodyPr spcFirstLastPara="1" wrap="square" lIns="91425" tIns="91425" rIns="91425" bIns="91425" anchor="b"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9" name="Google Shape;19;p5"/>
          <p:cNvSpPr txBox="1">
            <a:spLocks noGrp="1"/>
          </p:cNvSpPr>
          <p:nvPr>
            <p:ph type="body" idx="1"/>
          </p:nvPr>
        </p:nvSpPr>
        <p:spPr>
          <a:xfrm>
            <a:off x="866375" y="1304543"/>
            <a:ext cx="5626200" cy="3063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20" name="Google Shape;20;p5"/>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 image">
  <p:cSld name="TITLE_AND_BODY_1">
    <p:bg>
      <p:bgPr>
        <a:blipFill>
          <a:blip r:embed="rId2">
            <a:alphaModFix/>
          </a:blip>
          <a:stretch>
            <a:fillRect/>
          </a:stretch>
        </a:blipFill>
        <a:effectLst/>
      </p:bgPr>
    </p:bg>
    <p:spTree>
      <p:nvGrpSpPr>
        <p:cNvPr id="1" name="Shape 21"/>
        <p:cNvGrpSpPr/>
        <p:nvPr/>
      </p:nvGrpSpPr>
      <p:grpSpPr>
        <a:xfrm>
          <a:off x="0" y="0"/>
          <a:ext cx="0" cy="0"/>
          <a:chOff x="0" y="0"/>
          <a:chExt cx="0" cy="0"/>
        </a:xfrm>
      </p:grpSpPr>
      <p:sp>
        <p:nvSpPr>
          <p:cNvPr id="22" name="Google Shape;22;p6"/>
          <p:cNvSpPr txBox="1">
            <a:spLocks noGrp="1"/>
          </p:cNvSpPr>
          <p:nvPr>
            <p:ph type="title"/>
          </p:nvPr>
        </p:nvSpPr>
        <p:spPr>
          <a:xfrm>
            <a:off x="866375" y="642310"/>
            <a:ext cx="39666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23" name="Google Shape;23;p6"/>
          <p:cNvSpPr txBox="1">
            <a:spLocks noGrp="1"/>
          </p:cNvSpPr>
          <p:nvPr>
            <p:ph type="body" idx="1"/>
          </p:nvPr>
        </p:nvSpPr>
        <p:spPr>
          <a:xfrm>
            <a:off x="866375" y="1609350"/>
            <a:ext cx="3966600" cy="28335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24" name="Google Shape;24;p6"/>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bg>
      <p:bgPr>
        <a:blipFill>
          <a:blip r:embed="rId2">
            <a:alphaModFix/>
          </a:blip>
          <a:stretch>
            <a:fillRect/>
          </a:stretch>
        </a:blipFill>
        <a:effectLst/>
      </p:bgPr>
    </p:bg>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866375" y="358385"/>
            <a:ext cx="5626200" cy="857400"/>
          </a:xfrm>
          <a:prstGeom prst="rect">
            <a:avLst/>
          </a:prstGeom>
        </p:spPr>
        <p:txBody>
          <a:bodyPr spcFirstLastPara="1" wrap="square" lIns="91425" tIns="91425" rIns="91425" bIns="91425" anchor="b"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7"/>
          <p:cNvSpPr txBox="1">
            <a:spLocks noGrp="1"/>
          </p:cNvSpPr>
          <p:nvPr>
            <p:ph type="body" idx="1"/>
          </p:nvPr>
        </p:nvSpPr>
        <p:spPr>
          <a:xfrm>
            <a:off x="866375" y="1310800"/>
            <a:ext cx="2730900" cy="30426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28" name="Google Shape;28;p7"/>
          <p:cNvSpPr txBox="1">
            <a:spLocks noGrp="1"/>
          </p:cNvSpPr>
          <p:nvPr>
            <p:ph type="body" idx="2"/>
          </p:nvPr>
        </p:nvSpPr>
        <p:spPr>
          <a:xfrm>
            <a:off x="3761704" y="1310800"/>
            <a:ext cx="2730900" cy="30426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29" name="Google Shape;29;p7"/>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big postit">
  <p:cSld name="BLANK_1_2">
    <p:bg>
      <p:bgPr>
        <a:blipFill>
          <a:blip r:embed="rId2">
            <a:alphaModFix/>
          </a:blip>
          <a:stretch>
            <a:fillRect/>
          </a:stretch>
        </a:blipFill>
        <a:effectLst/>
      </p:bgPr>
    </p:bg>
    <p:spTree>
      <p:nvGrpSpPr>
        <p:cNvPr id="1" name="Shape 46"/>
        <p:cNvGrpSpPr/>
        <p:nvPr/>
      </p:nvGrpSpPr>
      <p:grpSpPr>
        <a:xfrm>
          <a:off x="0" y="0"/>
          <a:ext cx="0" cy="0"/>
          <a:chOff x="0" y="0"/>
          <a:chExt cx="0" cy="0"/>
        </a:xfrm>
      </p:grpSpPr>
      <p:sp>
        <p:nvSpPr>
          <p:cNvPr id="47" name="Google Shape;47;p13"/>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66375" y="358385"/>
            <a:ext cx="5626200" cy="8574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rgbClr val="434343"/>
              </a:buClr>
              <a:buSzPts val="2800"/>
              <a:buFont typeface="Inconsolata"/>
              <a:buNone/>
              <a:defRPr sz="2800">
                <a:solidFill>
                  <a:srgbClr val="434343"/>
                </a:solidFill>
                <a:latin typeface="Inconsolata"/>
                <a:ea typeface="Inconsolata"/>
                <a:cs typeface="Inconsolata"/>
                <a:sym typeface="Inconsolata"/>
              </a:defRPr>
            </a:lvl1pPr>
            <a:lvl2pPr lvl="1">
              <a:spcBef>
                <a:spcPts val="0"/>
              </a:spcBef>
              <a:spcAft>
                <a:spcPts val="0"/>
              </a:spcAft>
              <a:buClr>
                <a:srgbClr val="434343"/>
              </a:buClr>
              <a:buSzPts val="2800"/>
              <a:buFont typeface="Inconsolata"/>
              <a:buNone/>
              <a:defRPr sz="2800">
                <a:solidFill>
                  <a:srgbClr val="434343"/>
                </a:solidFill>
                <a:latin typeface="Inconsolata"/>
                <a:ea typeface="Inconsolata"/>
                <a:cs typeface="Inconsolata"/>
                <a:sym typeface="Inconsolata"/>
              </a:defRPr>
            </a:lvl2pPr>
            <a:lvl3pPr lvl="2">
              <a:spcBef>
                <a:spcPts val="0"/>
              </a:spcBef>
              <a:spcAft>
                <a:spcPts val="0"/>
              </a:spcAft>
              <a:buClr>
                <a:srgbClr val="434343"/>
              </a:buClr>
              <a:buSzPts val="2800"/>
              <a:buFont typeface="Inconsolata"/>
              <a:buNone/>
              <a:defRPr sz="2800">
                <a:solidFill>
                  <a:srgbClr val="434343"/>
                </a:solidFill>
                <a:latin typeface="Inconsolata"/>
                <a:ea typeface="Inconsolata"/>
                <a:cs typeface="Inconsolata"/>
                <a:sym typeface="Inconsolata"/>
              </a:defRPr>
            </a:lvl3pPr>
            <a:lvl4pPr lvl="3">
              <a:spcBef>
                <a:spcPts val="0"/>
              </a:spcBef>
              <a:spcAft>
                <a:spcPts val="0"/>
              </a:spcAft>
              <a:buClr>
                <a:srgbClr val="434343"/>
              </a:buClr>
              <a:buSzPts val="2800"/>
              <a:buFont typeface="Inconsolata"/>
              <a:buNone/>
              <a:defRPr sz="2800">
                <a:solidFill>
                  <a:srgbClr val="434343"/>
                </a:solidFill>
                <a:latin typeface="Inconsolata"/>
                <a:ea typeface="Inconsolata"/>
                <a:cs typeface="Inconsolata"/>
                <a:sym typeface="Inconsolata"/>
              </a:defRPr>
            </a:lvl4pPr>
            <a:lvl5pPr lvl="4">
              <a:spcBef>
                <a:spcPts val="0"/>
              </a:spcBef>
              <a:spcAft>
                <a:spcPts val="0"/>
              </a:spcAft>
              <a:buClr>
                <a:srgbClr val="434343"/>
              </a:buClr>
              <a:buSzPts val="2800"/>
              <a:buFont typeface="Inconsolata"/>
              <a:buNone/>
              <a:defRPr sz="2800">
                <a:solidFill>
                  <a:srgbClr val="434343"/>
                </a:solidFill>
                <a:latin typeface="Inconsolata"/>
                <a:ea typeface="Inconsolata"/>
                <a:cs typeface="Inconsolata"/>
                <a:sym typeface="Inconsolata"/>
              </a:defRPr>
            </a:lvl5pPr>
            <a:lvl6pPr lvl="5">
              <a:spcBef>
                <a:spcPts val="0"/>
              </a:spcBef>
              <a:spcAft>
                <a:spcPts val="0"/>
              </a:spcAft>
              <a:buClr>
                <a:srgbClr val="434343"/>
              </a:buClr>
              <a:buSzPts val="2800"/>
              <a:buFont typeface="Inconsolata"/>
              <a:buNone/>
              <a:defRPr sz="2800">
                <a:solidFill>
                  <a:srgbClr val="434343"/>
                </a:solidFill>
                <a:latin typeface="Inconsolata"/>
                <a:ea typeface="Inconsolata"/>
                <a:cs typeface="Inconsolata"/>
                <a:sym typeface="Inconsolata"/>
              </a:defRPr>
            </a:lvl6pPr>
            <a:lvl7pPr lvl="6">
              <a:spcBef>
                <a:spcPts val="0"/>
              </a:spcBef>
              <a:spcAft>
                <a:spcPts val="0"/>
              </a:spcAft>
              <a:buClr>
                <a:srgbClr val="434343"/>
              </a:buClr>
              <a:buSzPts val="2800"/>
              <a:buFont typeface="Inconsolata"/>
              <a:buNone/>
              <a:defRPr sz="2800">
                <a:solidFill>
                  <a:srgbClr val="434343"/>
                </a:solidFill>
                <a:latin typeface="Inconsolata"/>
                <a:ea typeface="Inconsolata"/>
                <a:cs typeface="Inconsolata"/>
                <a:sym typeface="Inconsolata"/>
              </a:defRPr>
            </a:lvl7pPr>
            <a:lvl8pPr lvl="7">
              <a:spcBef>
                <a:spcPts val="0"/>
              </a:spcBef>
              <a:spcAft>
                <a:spcPts val="0"/>
              </a:spcAft>
              <a:buClr>
                <a:srgbClr val="434343"/>
              </a:buClr>
              <a:buSzPts val="2800"/>
              <a:buFont typeface="Inconsolata"/>
              <a:buNone/>
              <a:defRPr sz="2800">
                <a:solidFill>
                  <a:srgbClr val="434343"/>
                </a:solidFill>
                <a:latin typeface="Inconsolata"/>
                <a:ea typeface="Inconsolata"/>
                <a:cs typeface="Inconsolata"/>
                <a:sym typeface="Inconsolata"/>
              </a:defRPr>
            </a:lvl8pPr>
            <a:lvl9pPr lvl="8">
              <a:spcBef>
                <a:spcPts val="0"/>
              </a:spcBef>
              <a:spcAft>
                <a:spcPts val="0"/>
              </a:spcAft>
              <a:buClr>
                <a:srgbClr val="434343"/>
              </a:buClr>
              <a:buSzPts val="2800"/>
              <a:buFont typeface="Inconsolata"/>
              <a:buNone/>
              <a:defRPr sz="2800">
                <a:solidFill>
                  <a:srgbClr val="434343"/>
                </a:solidFill>
                <a:latin typeface="Inconsolata"/>
                <a:ea typeface="Inconsolata"/>
                <a:cs typeface="Inconsolata"/>
                <a:sym typeface="Inconsolata"/>
              </a:defRPr>
            </a:lvl9pPr>
          </a:lstStyle>
          <a:p>
            <a:endParaRPr/>
          </a:p>
        </p:txBody>
      </p:sp>
      <p:sp>
        <p:nvSpPr>
          <p:cNvPr id="7" name="Google Shape;7;p1"/>
          <p:cNvSpPr txBox="1">
            <a:spLocks noGrp="1"/>
          </p:cNvSpPr>
          <p:nvPr>
            <p:ph type="body" idx="1"/>
          </p:nvPr>
        </p:nvSpPr>
        <p:spPr>
          <a:xfrm>
            <a:off x="866375" y="1304543"/>
            <a:ext cx="5626200" cy="3063000"/>
          </a:xfrm>
          <a:prstGeom prst="rect">
            <a:avLst/>
          </a:prstGeom>
          <a:noFill/>
          <a:ln>
            <a:noFill/>
          </a:ln>
        </p:spPr>
        <p:txBody>
          <a:bodyPr spcFirstLastPara="1" wrap="square" lIns="91425" tIns="91425" rIns="91425" bIns="91425" anchor="t" anchorCtr="0">
            <a:noAutofit/>
          </a:bodyPr>
          <a:lstStyle>
            <a:lvl1pPr marL="457200" lvl="0" indent="-317500">
              <a:lnSpc>
                <a:spcPct val="106000"/>
              </a:lnSpc>
              <a:spcBef>
                <a:spcPts val="0"/>
              </a:spcBef>
              <a:spcAft>
                <a:spcPts val="0"/>
              </a:spcAft>
              <a:buClr>
                <a:srgbClr val="0B5394"/>
              </a:buClr>
              <a:buSzPts val="1400"/>
              <a:buFont typeface="Pangolin"/>
              <a:buChar char="✗"/>
              <a:defRPr sz="1800">
                <a:solidFill>
                  <a:srgbClr val="0B5394"/>
                </a:solidFill>
                <a:latin typeface="Pangolin"/>
                <a:ea typeface="Pangolin"/>
                <a:cs typeface="Pangolin"/>
                <a:sym typeface="Pangolin"/>
              </a:defRPr>
            </a:lvl1pPr>
            <a:lvl2pPr marL="914400" lvl="1" indent="-317500">
              <a:lnSpc>
                <a:spcPct val="106000"/>
              </a:lnSpc>
              <a:spcBef>
                <a:spcPts val="0"/>
              </a:spcBef>
              <a:spcAft>
                <a:spcPts val="0"/>
              </a:spcAft>
              <a:buClr>
                <a:srgbClr val="0B5394"/>
              </a:buClr>
              <a:buSzPts val="1400"/>
              <a:buFont typeface="Pangolin"/>
              <a:buChar char="✗"/>
              <a:defRPr sz="1800">
                <a:solidFill>
                  <a:srgbClr val="0B5394"/>
                </a:solidFill>
                <a:latin typeface="Pangolin"/>
                <a:ea typeface="Pangolin"/>
                <a:cs typeface="Pangolin"/>
                <a:sym typeface="Pangolin"/>
              </a:defRPr>
            </a:lvl2pPr>
            <a:lvl3pPr marL="1371600" lvl="2" indent="-317500">
              <a:lnSpc>
                <a:spcPct val="106000"/>
              </a:lnSpc>
              <a:spcBef>
                <a:spcPts val="0"/>
              </a:spcBef>
              <a:spcAft>
                <a:spcPts val="0"/>
              </a:spcAft>
              <a:buClr>
                <a:srgbClr val="0B5394"/>
              </a:buClr>
              <a:buSzPts val="1400"/>
              <a:buFont typeface="Pangolin"/>
              <a:buChar char="✗"/>
              <a:defRPr sz="1800">
                <a:solidFill>
                  <a:srgbClr val="0B5394"/>
                </a:solidFill>
                <a:latin typeface="Pangolin"/>
                <a:ea typeface="Pangolin"/>
                <a:cs typeface="Pangolin"/>
                <a:sym typeface="Pangolin"/>
              </a:defRPr>
            </a:lvl3pPr>
            <a:lvl4pPr marL="1828800" lvl="3" indent="-317500">
              <a:lnSpc>
                <a:spcPct val="106000"/>
              </a:lnSpc>
              <a:spcBef>
                <a:spcPts val="0"/>
              </a:spcBef>
              <a:spcAft>
                <a:spcPts val="0"/>
              </a:spcAft>
              <a:buClr>
                <a:srgbClr val="0B5394"/>
              </a:buClr>
              <a:buSzPts val="1400"/>
              <a:buFont typeface="Pangolin"/>
              <a:buChar char="✗"/>
              <a:defRPr sz="1800">
                <a:solidFill>
                  <a:srgbClr val="0B5394"/>
                </a:solidFill>
                <a:latin typeface="Pangolin"/>
                <a:ea typeface="Pangolin"/>
                <a:cs typeface="Pangolin"/>
                <a:sym typeface="Pangolin"/>
              </a:defRPr>
            </a:lvl4pPr>
            <a:lvl5pPr marL="2286000" lvl="4" indent="-342900">
              <a:lnSpc>
                <a:spcPct val="106000"/>
              </a:lnSpc>
              <a:spcBef>
                <a:spcPts val="0"/>
              </a:spcBef>
              <a:spcAft>
                <a:spcPts val="0"/>
              </a:spcAft>
              <a:buClr>
                <a:srgbClr val="0B5394"/>
              </a:buClr>
              <a:buSzPts val="1800"/>
              <a:buFont typeface="Pangolin"/>
              <a:buChar char="✗"/>
              <a:defRPr sz="1800">
                <a:solidFill>
                  <a:srgbClr val="0B5394"/>
                </a:solidFill>
                <a:latin typeface="Pangolin"/>
                <a:ea typeface="Pangolin"/>
                <a:cs typeface="Pangolin"/>
                <a:sym typeface="Pangolin"/>
              </a:defRPr>
            </a:lvl5pPr>
            <a:lvl6pPr marL="2743200" lvl="5" indent="-342900">
              <a:lnSpc>
                <a:spcPct val="106000"/>
              </a:lnSpc>
              <a:spcBef>
                <a:spcPts val="0"/>
              </a:spcBef>
              <a:spcAft>
                <a:spcPts val="0"/>
              </a:spcAft>
              <a:buClr>
                <a:srgbClr val="0B5394"/>
              </a:buClr>
              <a:buSzPts val="1800"/>
              <a:buFont typeface="Pangolin"/>
              <a:buChar char="✗"/>
              <a:defRPr sz="1800">
                <a:solidFill>
                  <a:srgbClr val="0B5394"/>
                </a:solidFill>
                <a:latin typeface="Pangolin"/>
                <a:ea typeface="Pangolin"/>
                <a:cs typeface="Pangolin"/>
                <a:sym typeface="Pangolin"/>
              </a:defRPr>
            </a:lvl6pPr>
            <a:lvl7pPr marL="3200400" lvl="6" indent="-342900">
              <a:lnSpc>
                <a:spcPct val="106000"/>
              </a:lnSpc>
              <a:spcBef>
                <a:spcPts val="0"/>
              </a:spcBef>
              <a:spcAft>
                <a:spcPts val="0"/>
              </a:spcAft>
              <a:buClr>
                <a:srgbClr val="0B5394"/>
              </a:buClr>
              <a:buSzPts val="1800"/>
              <a:buFont typeface="Pangolin"/>
              <a:buChar char="✗"/>
              <a:defRPr sz="1800">
                <a:solidFill>
                  <a:srgbClr val="0B5394"/>
                </a:solidFill>
                <a:latin typeface="Pangolin"/>
                <a:ea typeface="Pangolin"/>
                <a:cs typeface="Pangolin"/>
                <a:sym typeface="Pangolin"/>
              </a:defRPr>
            </a:lvl7pPr>
            <a:lvl8pPr marL="3657600" lvl="7" indent="-342900">
              <a:lnSpc>
                <a:spcPct val="106000"/>
              </a:lnSpc>
              <a:spcBef>
                <a:spcPts val="0"/>
              </a:spcBef>
              <a:spcAft>
                <a:spcPts val="0"/>
              </a:spcAft>
              <a:buClr>
                <a:srgbClr val="0B5394"/>
              </a:buClr>
              <a:buSzPts val="1800"/>
              <a:buFont typeface="Pangolin"/>
              <a:buChar char="✗"/>
              <a:defRPr sz="1800">
                <a:solidFill>
                  <a:srgbClr val="0B5394"/>
                </a:solidFill>
                <a:latin typeface="Pangolin"/>
                <a:ea typeface="Pangolin"/>
                <a:cs typeface="Pangolin"/>
                <a:sym typeface="Pangolin"/>
              </a:defRPr>
            </a:lvl8pPr>
            <a:lvl9pPr marL="4114800" lvl="8" indent="-342900">
              <a:lnSpc>
                <a:spcPct val="106000"/>
              </a:lnSpc>
              <a:spcBef>
                <a:spcPts val="0"/>
              </a:spcBef>
              <a:spcAft>
                <a:spcPts val="0"/>
              </a:spcAft>
              <a:buClr>
                <a:srgbClr val="0B5394"/>
              </a:buClr>
              <a:buSzPts val="1800"/>
              <a:buFont typeface="Pangolin"/>
              <a:buChar char="✗"/>
              <a:defRPr sz="1800">
                <a:solidFill>
                  <a:srgbClr val="0B5394"/>
                </a:solidFill>
                <a:latin typeface="Pangolin"/>
                <a:ea typeface="Pangolin"/>
                <a:cs typeface="Pangolin"/>
                <a:sym typeface="Pangolin"/>
              </a:defRPr>
            </a:lvl9pPr>
          </a:lstStyle>
          <a:p>
            <a:endParaRPr/>
          </a:p>
        </p:txBody>
      </p:sp>
      <p:sp>
        <p:nvSpPr>
          <p:cNvPr id="8" name="Google Shape;8;p1"/>
          <p:cNvSpPr txBox="1">
            <a:spLocks noGrp="1"/>
          </p:cNvSpPr>
          <p:nvPr>
            <p:ph type="sldNum" idx="12"/>
          </p:nvPr>
        </p:nvSpPr>
        <p:spPr>
          <a:xfrm>
            <a:off x="8716025" y="4676375"/>
            <a:ext cx="428100" cy="467100"/>
          </a:xfrm>
          <a:prstGeom prst="rect">
            <a:avLst/>
          </a:prstGeom>
          <a:noFill/>
          <a:ln>
            <a:noFill/>
          </a:ln>
        </p:spPr>
        <p:txBody>
          <a:bodyPr spcFirstLastPara="1" wrap="square" lIns="91425" tIns="91425" rIns="91425" bIns="91425" anchor="ctr" anchorCtr="0">
            <a:noAutofit/>
          </a:bodyPr>
          <a:lstStyle>
            <a:lvl1pPr lvl="0" algn="ctr">
              <a:buNone/>
              <a:defRPr sz="1300">
                <a:solidFill>
                  <a:srgbClr val="7F6000"/>
                </a:solidFill>
                <a:latin typeface="Inconsolata"/>
                <a:ea typeface="Inconsolata"/>
                <a:cs typeface="Inconsolata"/>
                <a:sym typeface="Inconsolata"/>
              </a:defRPr>
            </a:lvl1pPr>
            <a:lvl2pPr lvl="1" algn="ctr">
              <a:buNone/>
              <a:defRPr sz="1300">
                <a:solidFill>
                  <a:srgbClr val="7F6000"/>
                </a:solidFill>
                <a:latin typeface="Inconsolata"/>
                <a:ea typeface="Inconsolata"/>
                <a:cs typeface="Inconsolata"/>
                <a:sym typeface="Inconsolata"/>
              </a:defRPr>
            </a:lvl2pPr>
            <a:lvl3pPr lvl="2" algn="ctr">
              <a:buNone/>
              <a:defRPr sz="1300">
                <a:solidFill>
                  <a:srgbClr val="7F6000"/>
                </a:solidFill>
                <a:latin typeface="Inconsolata"/>
                <a:ea typeface="Inconsolata"/>
                <a:cs typeface="Inconsolata"/>
                <a:sym typeface="Inconsolata"/>
              </a:defRPr>
            </a:lvl3pPr>
            <a:lvl4pPr lvl="3" algn="ctr">
              <a:buNone/>
              <a:defRPr sz="1300">
                <a:solidFill>
                  <a:srgbClr val="7F6000"/>
                </a:solidFill>
                <a:latin typeface="Inconsolata"/>
                <a:ea typeface="Inconsolata"/>
                <a:cs typeface="Inconsolata"/>
                <a:sym typeface="Inconsolata"/>
              </a:defRPr>
            </a:lvl4pPr>
            <a:lvl5pPr lvl="4" algn="ctr">
              <a:buNone/>
              <a:defRPr sz="1300">
                <a:solidFill>
                  <a:srgbClr val="7F6000"/>
                </a:solidFill>
                <a:latin typeface="Inconsolata"/>
                <a:ea typeface="Inconsolata"/>
                <a:cs typeface="Inconsolata"/>
                <a:sym typeface="Inconsolata"/>
              </a:defRPr>
            </a:lvl5pPr>
            <a:lvl6pPr lvl="5" algn="ctr">
              <a:buNone/>
              <a:defRPr sz="1300">
                <a:solidFill>
                  <a:srgbClr val="7F6000"/>
                </a:solidFill>
                <a:latin typeface="Inconsolata"/>
                <a:ea typeface="Inconsolata"/>
                <a:cs typeface="Inconsolata"/>
                <a:sym typeface="Inconsolata"/>
              </a:defRPr>
            </a:lvl6pPr>
            <a:lvl7pPr lvl="6" algn="ctr">
              <a:buNone/>
              <a:defRPr sz="1300">
                <a:solidFill>
                  <a:srgbClr val="7F6000"/>
                </a:solidFill>
                <a:latin typeface="Inconsolata"/>
                <a:ea typeface="Inconsolata"/>
                <a:cs typeface="Inconsolata"/>
                <a:sym typeface="Inconsolata"/>
              </a:defRPr>
            </a:lvl7pPr>
            <a:lvl8pPr lvl="7" algn="ctr">
              <a:buNone/>
              <a:defRPr sz="1300">
                <a:solidFill>
                  <a:srgbClr val="7F6000"/>
                </a:solidFill>
                <a:latin typeface="Inconsolata"/>
                <a:ea typeface="Inconsolata"/>
                <a:cs typeface="Inconsolata"/>
                <a:sym typeface="Inconsolata"/>
              </a:defRPr>
            </a:lvl8pPr>
            <a:lvl9pPr lvl="8" algn="ctr">
              <a:buNone/>
              <a:defRPr sz="1300">
                <a:solidFill>
                  <a:srgbClr val="7F6000"/>
                </a:solidFill>
                <a:latin typeface="Inconsolata"/>
                <a:ea typeface="Inconsolata"/>
                <a:cs typeface="Inconsolata"/>
                <a:sym typeface="Inconsolata"/>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9" r:id="rId6"/>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mailto:nbrisson@dadeschools.net"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16"/>
          <p:cNvSpPr txBox="1">
            <a:spLocks noGrp="1"/>
          </p:cNvSpPr>
          <p:nvPr>
            <p:ph type="ctrTitle"/>
          </p:nvPr>
        </p:nvSpPr>
        <p:spPr>
          <a:xfrm>
            <a:off x="2745449" y="1197750"/>
            <a:ext cx="3491449" cy="2748000"/>
          </a:xfrm>
          <a:prstGeom prst="rect">
            <a:avLst/>
          </a:prstGeom>
          <a:ln w="38100">
            <a:solidFill>
              <a:schemeClr val="accent2">
                <a:lumMod val="50000"/>
              </a:schemeClr>
            </a:solidFill>
          </a:ln>
        </p:spPr>
        <p:style>
          <a:lnRef idx="0">
            <a:schemeClr val="accent2"/>
          </a:lnRef>
          <a:fillRef idx="3">
            <a:schemeClr val="accent2"/>
          </a:fillRef>
          <a:effectRef idx="3">
            <a:schemeClr val="accent2"/>
          </a:effectRef>
          <a:fontRef idx="minor">
            <a:schemeClr val="lt1"/>
          </a:fontRef>
        </p:style>
        <p:txBody>
          <a:bodyPr spcFirstLastPara="1" wrap="square" lIns="91425" tIns="91425" rIns="91425" bIns="91425" anchor="ctr" anchorCtr="0">
            <a:noAutofit/>
          </a:bodyPr>
          <a:lstStyle/>
          <a:p>
            <a:pPr marL="0" lvl="0" indent="0" algn="ctr" rtl="0">
              <a:spcBef>
                <a:spcPts val="0"/>
              </a:spcBef>
              <a:spcAft>
                <a:spcPts val="0"/>
              </a:spcAft>
              <a:buNone/>
            </a:pPr>
            <a:r>
              <a:rPr lang="en" b="1" dirty="0" smtClean="0">
                <a:ln w="9525">
                  <a:solidFill>
                    <a:schemeClr val="bg1"/>
                  </a:solidFill>
                  <a:prstDash val="solid"/>
                </a:ln>
                <a:solidFill>
                  <a:schemeClr val="accent1">
                    <a:lumMod val="75000"/>
                  </a:schemeClr>
                </a:solidFill>
                <a:effectLst>
                  <a:outerShdw blurRad="12700" dist="38100" dir="2700000" algn="tl" rotWithShape="0">
                    <a:schemeClr val="bg1">
                      <a:lumMod val="50000"/>
                    </a:schemeClr>
                  </a:outerShdw>
                </a:effectLst>
              </a:rPr>
              <a:t>Legislative Updates</a:t>
            </a:r>
            <a:r>
              <a:rPr lang="en" dirty="0" smtClean="0"/>
              <a:t/>
            </a:r>
            <a:br>
              <a:rPr lang="en" dirty="0" smtClean="0"/>
            </a:br>
            <a:r>
              <a:rPr lang="en" sz="1200" b="1" i="1" dirty="0" smtClean="0"/>
              <a:t>Florida Association of Charter School Authorizers</a:t>
            </a:r>
            <a:br>
              <a:rPr lang="en" sz="1200" b="1" i="1" dirty="0" smtClean="0"/>
            </a:br>
            <a:r>
              <a:rPr lang="en" sz="1200" b="1" i="1" dirty="0" smtClean="0"/>
              <a:t>February 21, 2020</a:t>
            </a:r>
            <a:br>
              <a:rPr lang="en" sz="1200" b="1" i="1" dirty="0" smtClean="0"/>
            </a:br>
            <a:r>
              <a:rPr lang="en" sz="1200" b="1" i="1" dirty="0" smtClean="0"/>
              <a:t>Dr. Cinzia De Lange &amp; Dr. Nicki Brisson</a:t>
            </a:r>
            <a:br>
              <a:rPr lang="en" sz="1200" b="1" i="1" dirty="0" smtClean="0"/>
            </a:br>
            <a:endParaRPr b="1" i="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20"/>
          <p:cNvSpPr txBox="1">
            <a:spLocks noGrp="1"/>
          </p:cNvSpPr>
          <p:nvPr>
            <p:ph type="body" idx="1"/>
          </p:nvPr>
        </p:nvSpPr>
        <p:spPr>
          <a:xfrm>
            <a:off x="1005982" y="666931"/>
            <a:ext cx="4955700" cy="81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i="0" dirty="0" smtClean="0">
                <a:solidFill>
                  <a:schemeClr val="bg2">
                    <a:lumMod val="50000"/>
                  </a:schemeClr>
                </a:solidFill>
              </a:rPr>
              <a:t>HB 953/ SB 1578 – Charter Schools</a:t>
            </a:r>
          </a:p>
          <a:p>
            <a:pPr marL="0" lvl="0" indent="0" algn="l" rtl="0">
              <a:spcBef>
                <a:spcPts val="0"/>
              </a:spcBef>
              <a:spcAft>
                <a:spcPts val="0"/>
              </a:spcAft>
              <a:buNone/>
            </a:pPr>
            <a:endParaRPr lang="en" b="1" i="0" dirty="0" smtClean="0">
              <a:solidFill>
                <a:schemeClr val="bg2">
                  <a:lumMod val="50000"/>
                </a:schemeClr>
              </a:solidFill>
            </a:endParaRPr>
          </a:p>
          <a:p>
            <a:pPr marL="285750" indent="-285750"/>
            <a:r>
              <a:rPr lang="en" sz="1800" dirty="0" smtClean="0">
                <a:solidFill>
                  <a:schemeClr val="bg2">
                    <a:lumMod val="50000"/>
                  </a:schemeClr>
                </a:solidFill>
                <a:latin typeface="Comic Sans MS" panose="030F0702030302020204" pitchFamily="66" charset="0"/>
              </a:rPr>
              <a:t>The proposed language also replaces district school board language with SPONSOR</a:t>
            </a:r>
            <a:endParaRPr sz="1800" dirty="0">
              <a:solidFill>
                <a:schemeClr val="bg2">
                  <a:lumMod val="50000"/>
                </a:schemeClr>
              </a:solidFill>
              <a:latin typeface="Comic Sans MS" panose="030F0702030302020204" pitchFamily="66" charset="0"/>
            </a:endParaRPr>
          </a:p>
        </p:txBody>
      </p:sp>
      <p:sp>
        <p:nvSpPr>
          <p:cNvPr id="87" name="Google Shape;87;p20"/>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10</a:t>
            </a:fld>
            <a:endParaRPr/>
          </a:p>
        </p:txBody>
      </p:sp>
      <p:pic>
        <p:nvPicPr>
          <p:cNvPr id="4" name="Picture 3"/>
          <p:cNvPicPr>
            <a:picLocks noChangeAspect="1"/>
          </p:cNvPicPr>
          <p:nvPr/>
        </p:nvPicPr>
        <p:blipFill>
          <a:blip r:embed="rId3"/>
          <a:stretch>
            <a:fillRect/>
          </a:stretch>
        </p:blipFill>
        <p:spPr>
          <a:xfrm rot="466063">
            <a:off x="6970143" y="940524"/>
            <a:ext cx="1489255" cy="1595641"/>
          </a:xfrm>
          <a:prstGeom prst="rect">
            <a:avLst/>
          </a:prstGeom>
          <a:ln w="228600" cap="sq" cmpd="thickThin">
            <a:solidFill>
              <a:srgbClr val="00B050"/>
            </a:solidFill>
            <a:prstDash val="solid"/>
            <a:miter lim="800000"/>
          </a:ln>
          <a:effectLst>
            <a:innerShdw blurRad="76200">
              <a:srgbClr val="000000"/>
            </a:inn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5" name="Google Shape;115;p23"/>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11</a:t>
            </a:fld>
            <a:endParaRPr/>
          </a:p>
        </p:txBody>
      </p:sp>
      <p:sp>
        <p:nvSpPr>
          <p:cNvPr id="3" name="Title 2"/>
          <p:cNvSpPr>
            <a:spLocks noGrp="1"/>
          </p:cNvSpPr>
          <p:nvPr>
            <p:ph type="title"/>
          </p:nvPr>
        </p:nvSpPr>
        <p:spPr>
          <a:xfrm>
            <a:off x="680266" y="574584"/>
            <a:ext cx="5626200" cy="857400"/>
          </a:xfrm>
        </p:spPr>
        <p:txBody>
          <a:bodyPr/>
          <a:lstStyle/>
          <a:p>
            <a:r>
              <a:rPr lang="en-US" b="1" dirty="0" smtClean="0"/>
              <a:t>HB 1083/SB 1062 – Mental Health Procedures</a:t>
            </a:r>
            <a:endParaRPr lang="en-US" b="1" dirty="0"/>
          </a:p>
        </p:txBody>
      </p:sp>
      <p:graphicFrame>
        <p:nvGraphicFramePr>
          <p:cNvPr id="5" name="Table 4"/>
          <p:cNvGraphicFramePr>
            <a:graphicFrameLocks noGrp="1"/>
          </p:cNvGraphicFramePr>
          <p:nvPr>
            <p:extLst>
              <p:ext uri="{D42A27DB-BD31-4B8C-83A1-F6EECF244321}">
                <p14:modId xmlns:p14="http://schemas.microsoft.com/office/powerpoint/2010/main" val="3858862474"/>
              </p:ext>
            </p:extLst>
          </p:nvPr>
        </p:nvGraphicFramePr>
        <p:xfrm>
          <a:off x="960178" y="1431984"/>
          <a:ext cx="4876800" cy="2682815"/>
        </p:xfrm>
        <a:graphic>
          <a:graphicData uri="http://schemas.openxmlformats.org/drawingml/2006/table">
            <a:tbl>
              <a:tblPr firstRow="1" firstCol="1" bandRow="1">
                <a:tableStyleId>{EBDD0C6D-D5B7-406C-A200-7B00AA10779F}</a:tableStyleId>
              </a:tblPr>
              <a:tblGrid>
                <a:gridCol w="4876800"/>
              </a:tblGrid>
              <a:tr h="2682815">
                <a:tc>
                  <a:txBody>
                    <a:bodyPr/>
                    <a:lstStyle/>
                    <a:p>
                      <a:pPr marL="171450" marR="0" indent="-171450">
                        <a:lnSpc>
                          <a:spcPct val="107000"/>
                        </a:lnSpc>
                        <a:spcBef>
                          <a:spcPts val="0"/>
                        </a:spcBef>
                        <a:spcAft>
                          <a:spcPts val="0"/>
                        </a:spcAft>
                        <a:buFont typeface="Arial" panose="020B0604020202020204" pitchFamily="34" charset="0"/>
                        <a:buChar char="•"/>
                      </a:pPr>
                      <a:r>
                        <a:rPr lang="en-US" sz="1400" dirty="0" smtClean="0">
                          <a:solidFill>
                            <a:schemeClr val="bg2">
                              <a:lumMod val="75000"/>
                            </a:schemeClr>
                          </a:solidFill>
                          <a:effectLst/>
                          <a:latin typeface="Comic Sans MS" panose="030F0702030302020204" pitchFamily="66" charset="0"/>
                          <a:ea typeface="Calibri" panose="020F0502020204030204" pitchFamily="34" charset="0"/>
                        </a:rPr>
                        <a:t>Revises certain notifications relating to involuntary examination of student who is removed from school, school transportation, or school-sponsored activity (pertains to charter schools as well)</a:t>
                      </a:r>
                      <a:r>
                        <a:rPr lang="en-US" sz="1400" b="1" dirty="0" smtClean="0">
                          <a:effectLst/>
                          <a:latin typeface="Comic Sans MS" panose="030F0702030302020204" pitchFamily="66" charset="0"/>
                          <a:ea typeface="Calibri" panose="020F0502020204030204" pitchFamily="34" charset="0"/>
                          <a:cs typeface="Times New Roman" panose="02020603050405020304" pitchFamily="18" charset="0"/>
                        </a:rPr>
                        <a:t>. </a:t>
                      </a:r>
                    </a:p>
                    <a:p>
                      <a:pPr marL="171450" marR="0" indent="-171450">
                        <a:lnSpc>
                          <a:spcPct val="107000"/>
                        </a:lnSpc>
                        <a:spcBef>
                          <a:spcPts val="0"/>
                        </a:spcBef>
                        <a:spcAft>
                          <a:spcPts val="0"/>
                        </a:spcAft>
                        <a:buFont typeface="Arial" panose="020B0604020202020204" pitchFamily="34" charset="0"/>
                        <a:buChar char="•"/>
                      </a:pPr>
                      <a:endParaRPr lang="en-US" sz="1400" b="1" dirty="0" smtClean="0">
                        <a:effectLst/>
                        <a:latin typeface="Comic Sans MS" panose="030F0702030302020204" pitchFamily="66"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Font typeface="Arial" panose="020B0604020202020204" pitchFamily="34" charset="0"/>
                        <a:buNone/>
                      </a:pPr>
                      <a:endParaRPr lang="en-US" sz="1400" b="1" dirty="0" smtClean="0">
                        <a:effectLst/>
                        <a:latin typeface="Comic Sans MS" panose="030F0702030302020204" pitchFamily="66" charset="0"/>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0"/>
                        </a:spcAft>
                        <a:buFont typeface="Arial" panose="020B0604020202020204" pitchFamily="34" charset="0"/>
                        <a:buChar char="•"/>
                      </a:pPr>
                      <a:r>
                        <a:rPr lang="en-US" sz="1400" b="0" i="0" u="none" strike="noStrike" cap="none" dirty="0" smtClean="0">
                          <a:solidFill>
                            <a:srgbClr val="000000"/>
                          </a:solidFill>
                          <a:effectLst/>
                          <a:latin typeface="Comic Sans MS" panose="030F0702030302020204" pitchFamily="66" charset="0"/>
                          <a:ea typeface="Arial"/>
                          <a:cs typeface="Arial"/>
                          <a:sym typeface="Arial"/>
                        </a:rPr>
                        <a:t>(9) is specific to charter school requirements with a few additions to the language, i.e. </a:t>
                      </a:r>
                      <a:r>
                        <a:rPr lang="en-US" sz="1400" b="0" i="1" u="none" strike="noStrike" cap="none" dirty="0" smtClean="0">
                          <a:solidFill>
                            <a:srgbClr val="000000"/>
                          </a:solidFill>
                          <a:effectLst/>
                          <a:latin typeface="Comic Sans MS" panose="030F0702030302020204" pitchFamily="66" charset="0"/>
                          <a:ea typeface="Arial"/>
                          <a:cs typeface="Arial"/>
                          <a:sym typeface="Arial"/>
                        </a:rPr>
                        <a:t>The charter school principal or the principal’s designee shall immediately notify the parent, guardian, or caregiver of a student </a:t>
                      </a:r>
                      <a:r>
                        <a:rPr lang="en-US" sz="1400" b="1" i="1" u="none" strike="noStrike" cap="none" dirty="0" smtClean="0">
                          <a:solidFill>
                            <a:srgbClr val="000000"/>
                          </a:solidFill>
                          <a:effectLst/>
                          <a:latin typeface="Comic Sans MS" panose="030F0702030302020204" pitchFamily="66" charset="0"/>
                          <a:ea typeface="Arial"/>
                          <a:cs typeface="Arial"/>
                          <a:sym typeface="Arial"/>
                        </a:rPr>
                        <a:t>before the student</a:t>
                      </a:r>
                      <a:r>
                        <a:rPr lang="en-US" sz="1400" b="0" i="1" u="none" strike="noStrike" cap="none" dirty="0" smtClean="0">
                          <a:solidFill>
                            <a:srgbClr val="000000"/>
                          </a:solidFill>
                          <a:effectLst/>
                          <a:latin typeface="Comic Sans MS" panose="030F0702030302020204" pitchFamily="66" charset="0"/>
                          <a:ea typeface="Arial"/>
                          <a:cs typeface="Arial"/>
                          <a:sym typeface="Arial"/>
                        </a:rPr>
                        <a:t> is removed…</a:t>
                      </a:r>
                      <a:endParaRPr lang="en-US" sz="14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2" name="Picture 1"/>
          <p:cNvPicPr>
            <a:picLocks noChangeAspect="1"/>
          </p:cNvPicPr>
          <p:nvPr/>
        </p:nvPicPr>
        <p:blipFill>
          <a:blip r:embed="rId3"/>
          <a:stretch>
            <a:fillRect/>
          </a:stretch>
        </p:blipFill>
        <p:spPr>
          <a:xfrm rot="21022042">
            <a:off x="6846157" y="698995"/>
            <a:ext cx="1636706" cy="1776696"/>
          </a:xfrm>
          <a:prstGeom prst="rect">
            <a:avLst/>
          </a:prstGeom>
          <a:ln w="228600" cap="sq" cmpd="thickThin">
            <a:solidFill>
              <a:srgbClr val="92D050"/>
            </a:solidFill>
            <a:prstDash val="solid"/>
            <a:miter lim="800000"/>
          </a:ln>
          <a:effectLst>
            <a:innerShdw blurRad="76200">
              <a:srgbClr val="000000"/>
            </a:innerShdw>
          </a:effectLst>
        </p:spPr>
      </p:pic>
    </p:spTree>
    <p:extLst>
      <p:ext uri="{BB962C8B-B14F-4D97-AF65-F5344CB8AC3E}">
        <p14:creationId xmlns:p14="http://schemas.microsoft.com/office/powerpoint/2010/main" val="1673482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5"/>
          <p:cNvSpPr txBox="1">
            <a:spLocks noGrp="1"/>
          </p:cNvSpPr>
          <p:nvPr>
            <p:ph type="title"/>
          </p:nvPr>
        </p:nvSpPr>
        <p:spPr>
          <a:xfrm>
            <a:off x="866375" y="536290"/>
            <a:ext cx="3966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800" b="1" dirty="0" smtClean="0"/>
              <a:t>HB </a:t>
            </a:r>
            <a:r>
              <a:rPr lang="en-US" sz="2800" b="1" dirty="0" smtClean="0"/>
              <a:t>1411/SB 1438– Dyslexia</a:t>
            </a:r>
            <a:endParaRPr sz="2800" b="1" dirty="0"/>
          </a:p>
        </p:txBody>
      </p:sp>
      <p:sp>
        <p:nvSpPr>
          <p:cNvPr id="133" name="Google Shape;133;p25"/>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12</a:t>
            </a:fld>
            <a:endParaRPr/>
          </a:p>
        </p:txBody>
      </p:sp>
      <p:sp>
        <p:nvSpPr>
          <p:cNvPr id="2" name="Text Placeholder 1"/>
          <p:cNvSpPr>
            <a:spLocks noGrp="1"/>
          </p:cNvSpPr>
          <p:nvPr>
            <p:ph type="body" idx="1"/>
          </p:nvPr>
        </p:nvSpPr>
        <p:spPr>
          <a:xfrm>
            <a:off x="912107" y="1281546"/>
            <a:ext cx="4223209" cy="2833500"/>
          </a:xfrm>
        </p:spPr>
        <p:txBody>
          <a:bodyPr/>
          <a:lstStyle/>
          <a:p>
            <a:pPr marL="139700" indent="0">
              <a:buNone/>
            </a:pPr>
            <a:r>
              <a:rPr lang="en-US" sz="1600" dirty="0">
                <a:solidFill>
                  <a:schemeClr val="tx1">
                    <a:lumMod val="95000"/>
                    <a:lumOff val="5000"/>
                  </a:schemeClr>
                </a:solidFill>
                <a:latin typeface="Comic Sans MS" panose="030F0702030302020204" pitchFamily="66" charset="0"/>
              </a:rPr>
              <a:t>Requires public schools (1001.2151) to screen all students in kindergarten through grade 3 for dyslexia within a certain timeframe; requires public school students with substantial deficiency in reading to be placed in an intensive remedial intervention program; requires public schools to have at least one person on staff trained in the instruction of students with dyslexia; creates the Dyslexia Task Force within the Department of Education, etc.</a:t>
            </a:r>
            <a:endParaRPr lang="en-US" sz="1400" dirty="0">
              <a:solidFill>
                <a:schemeClr val="tx1">
                  <a:lumMod val="95000"/>
                  <a:lumOff val="5000"/>
                </a:schemeClr>
              </a:solidFill>
              <a:latin typeface="Comic Sans MS" panose="030F0702030302020204" pitchFamily="66" charset="0"/>
            </a:endParaRPr>
          </a:p>
        </p:txBody>
      </p:sp>
      <p:pic>
        <p:nvPicPr>
          <p:cNvPr id="3" name="Picture 2"/>
          <p:cNvPicPr>
            <a:picLocks noChangeAspect="1"/>
          </p:cNvPicPr>
          <p:nvPr/>
        </p:nvPicPr>
        <p:blipFill>
          <a:blip r:embed="rId3"/>
          <a:stretch>
            <a:fillRect/>
          </a:stretch>
        </p:blipFill>
        <p:spPr>
          <a:xfrm rot="1425617">
            <a:off x="5647892" y="949001"/>
            <a:ext cx="2371725" cy="2310847"/>
          </a:xfrm>
          <a:prstGeom prst="rect">
            <a:avLst/>
          </a:prstGeom>
          <a:ln w="228600" cap="sq" cmpd="thickThin">
            <a:solidFill>
              <a:srgbClr val="C00000"/>
            </a:solidFill>
            <a:prstDash val="solid"/>
            <a:miter lim="800000"/>
          </a:ln>
          <a:effectLst>
            <a:innerShdw blurRad="76200">
              <a:srgbClr val="000000"/>
            </a:innerShdw>
          </a:effectLst>
        </p:spPr>
      </p:pic>
    </p:spTree>
    <p:extLst>
      <p:ext uri="{BB962C8B-B14F-4D97-AF65-F5344CB8AC3E}">
        <p14:creationId xmlns:p14="http://schemas.microsoft.com/office/powerpoint/2010/main" val="906096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5" name="Google Shape;115;p23"/>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13</a:t>
            </a:fld>
            <a:endParaRPr/>
          </a:p>
        </p:txBody>
      </p:sp>
      <p:sp>
        <p:nvSpPr>
          <p:cNvPr id="3" name="Title 2"/>
          <p:cNvSpPr>
            <a:spLocks noGrp="1"/>
          </p:cNvSpPr>
          <p:nvPr>
            <p:ph type="title"/>
          </p:nvPr>
        </p:nvSpPr>
        <p:spPr>
          <a:xfrm>
            <a:off x="680266" y="574584"/>
            <a:ext cx="5626200" cy="857400"/>
          </a:xfrm>
        </p:spPr>
        <p:txBody>
          <a:bodyPr/>
          <a:lstStyle/>
          <a:p>
            <a:r>
              <a:rPr lang="en-US" b="1" dirty="0" smtClean="0"/>
              <a:t>CS/SB 534 - Education</a:t>
            </a:r>
            <a:endParaRPr lang="en-US" b="1" dirty="0"/>
          </a:p>
        </p:txBody>
      </p:sp>
      <p:graphicFrame>
        <p:nvGraphicFramePr>
          <p:cNvPr id="5" name="Table 4"/>
          <p:cNvGraphicFramePr>
            <a:graphicFrameLocks noGrp="1"/>
          </p:cNvGraphicFramePr>
          <p:nvPr>
            <p:extLst>
              <p:ext uri="{D42A27DB-BD31-4B8C-83A1-F6EECF244321}">
                <p14:modId xmlns:p14="http://schemas.microsoft.com/office/powerpoint/2010/main" val="185766978"/>
              </p:ext>
            </p:extLst>
          </p:nvPr>
        </p:nvGraphicFramePr>
        <p:xfrm>
          <a:off x="960178" y="1431984"/>
          <a:ext cx="4876800" cy="2682815"/>
        </p:xfrm>
        <a:graphic>
          <a:graphicData uri="http://schemas.openxmlformats.org/drawingml/2006/table">
            <a:tbl>
              <a:tblPr firstRow="1" firstCol="1" bandRow="1">
                <a:tableStyleId>{EBDD0C6D-D5B7-406C-A200-7B00AA10779F}</a:tableStyleId>
              </a:tblPr>
              <a:tblGrid>
                <a:gridCol w="4876800"/>
              </a:tblGrid>
              <a:tr h="2682815">
                <a:tc>
                  <a:txBody>
                    <a:bodyPr/>
                    <a:lstStyle/>
                    <a:p>
                      <a:pPr marL="171450" marR="0" indent="-171450">
                        <a:lnSpc>
                          <a:spcPct val="107000"/>
                        </a:lnSpc>
                        <a:spcBef>
                          <a:spcPts val="0"/>
                        </a:spcBef>
                        <a:spcAft>
                          <a:spcPts val="0"/>
                        </a:spcAft>
                        <a:buFont typeface="Arial" panose="020B0604020202020204" pitchFamily="34" charset="0"/>
                        <a:buChar char="•"/>
                      </a:pPr>
                      <a:r>
                        <a:rPr lang="en-US" sz="1400" b="0" i="0" u="none" strike="noStrike" cap="none" dirty="0" smtClean="0">
                          <a:solidFill>
                            <a:schemeClr val="accent2">
                              <a:lumMod val="50000"/>
                            </a:schemeClr>
                          </a:solidFill>
                          <a:effectLst/>
                          <a:latin typeface="Comic Sans MS" panose="030F0702030302020204" pitchFamily="66" charset="0"/>
                          <a:ea typeface="Arial"/>
                          <a:cs typeface="Arial"/>
                          <a:sym typeface="Arial"/>
                        </a:rPr>
                        <a:t>Requires the DOE to maintain a disqualification list that includes the identities of certain persons; </a:t>
                      </a:r>
                    </a:p>
                    <a:p>
                      <a:pPr marL="171450" marR="0" indent="-171450">
                        <a:lnSpc>
                          <a:spcPct val="107000"/>
                        </a:lnSpc>
                        <a:spcBef>
                          <a:spcPts val="0"/>
                        </a:spcBef>
                        <a:spcAft>
                          <a:spcPts val="0"/>
                        </a:spcAft>
                        <a:buFont typeface="Arial" panose="020B0604020202020204" pitchFamily="34" charset="0"/>
                        <a:buChar char="•"/>
                      </a:pPr>
                      <a:r>
                        <a:rPr lang="en-US" sz="1400" b="0" i="0" u="none" strike="noStrike" cap="none" dirty="0" smtClean="0">
                          <a:solidFill>
                            <a:schemeClr val="accent2">
                              <a:lumMod val="50000"/>
                            </a:schemeClr>
                          </a:solidFill>
                          <a:effectLst/>
                          <a:latin typeface="Comic Sans MS" panose="030F0702030302020204" pitchFamily="66" charset="0"/>
                          <a:ea typeface="Arial"/>
                          <a:cs typeface="Arial"/>
                          <a:sym typeface="Arial"/>
                        </a:rPr>
                        <a:t>requires district school boards to investigate certain complaints and report certain results of such investigation to the department; </a:t>
                      </a:r>
                    </a:p>
                    <a:p>
                      <a:pPr marL="171450" marR="0" indent="-171450">
                        <a:lnSpc>
                          <a:spcPct val="107000"/>
                        </a:lnSpc>
                        <a:spcBef>
                          <a:spcPts val="0"/>
                        </a:spcBef>
                        <a:spcAft>
                          <a:spcPts val="0"/>
                        </a:spcAft>
                        <a:buFont typeface="Arial" panose="020B0604020202020204" pitchFamily="34" charset="0"/>
                        <a:buChar char="•"/>
                      </a:pPr>
                      <a:r>
                        <a:rPr lang="en-US" sz="1400" b="0" i="0" u="none" strike="noStrike" cap="none" dirty="0" smtClean="0">
                          <a:solidFill>
                            <a:schemeClr val="accent2">
                              <a:lumMod val="50000"/>
                            </a:schemeClr>
                          </a:solidFill>
                          <a:effectLst/>
                          <a:latin typeface="Comic Sans MS" panose="030F0702030302020204" pitchFamily="66" charset="0"/>
                          <a:ea typeface="Arial"/>
                          <a:cs typeface="Arial"/>
                          <a:sym typeface="Arial"/>
                        </a:rPr>
                        <a:t>prohibiting an individual who is on the disqualification list from being employed by a charter school or serving as a member of a charter school governing board; </a:t>
                      </a:r>
                      <a:endParaRPr lang="en-US" sz="1200" dirty="0">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2" name="Picture 1"/>
          <p:cNvPicPr>
            <a:picLocks noChangeAspect="1"/>
          </p:cNvPicPr>
          <p:nvPr/>
        </p:nvPicPr>
        <p:blipFill>
          <a:blip r:embed="rId3"/>
          <a:stretch>
            <a:fillRect/>
          </a:stretch>
        </p:blipFill>
        <p:spPr>
          <a:xfrm rot="20660447">
            <a:off x="6817430" y="844432"/>
            <a:ext cx="1409318" cy="1409318"/>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1069245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5" name="Google Shape;115;p23"/>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14</a:t>
            </a:fld>
            <a:endParaRPr/>
          </a:p>
        </p:txBody>
      </p:sp>
      <p:sp>
        <p:nvSpPr>
          <p:cNvPr id="3" name="Title 2"/>
          <p:cNvSpPr>
            <a:spLocks noGrp="1"/>
          </p:cNvSpPr>
          <p:nvPr>
            <p:ph type="title"/>
          </p:nvPr>
        </p:nvSpPr>
        <p:spPr>
          <a:xfrm>
            <a:off x="680266" y="574584"/>
            <a:ext cx="5626200" cy="857400"/>
          </a:xfrm>
        </p:spPr>
        <p:txBody>
          <a:bodyPr/>
          <a:lstStyle/>
          <a:p>
            <a:r>
              <a:rPr lang="en-US" b="1" dirty="0" smtClean="0"/>
              <a:t>CS/SB 536 – Charter Schools</a:t>
            </a:r>
            <a:endParaRPr lang="en-US" b="1" dirty="0"/>
          </a:p>
        </p:txBody>
      </p:sp>
      <p:graphicFrame>
        <p:nvGraphicFramePr>
          <p:cNvPr id="5" name="Table 4"/>
          <p:cNvGraphicFramePr>
            <a:graphicFrameLocks noGrp="1"/>
          </p:cNvGraphicFramePr>
          <p:nvPr>
            <p:extLst>
              <p:ext uri="{D42A27DB-BD31-4B8C-83A1-F6EECF244321}">
                <p14:modId xmlns:p14="http://schemas.microsoft.com/office/powerpoint/2010/main" val="2229404910"/>
              </p:ext>
            </p:extLst>
          </p:nvPr>
        </p:nvGraphicFramePr>
        <p:xfrm>
          <a:off x="960178" y="1431984"/>
          <a:ext cx="4876800" cy="2682815"/>
        </p:xfrm>
        <a:graphic>
          <a:graphicData uri="http://schemas.openxmlformats.org/drawingml/2006/table">
            <a:tbl>
              <a:tblPr firstRow="1" firstCol="1" bandRow="1">
                <a:tableStyleId>{EBDD0C6D-D5B7-406C-A200-7B00AA10779F}</a:tableStyleId>
              </a:tblPr>
              <a:tblGrid>
                <a:gridCol w="4876800"/>
              </a:tblGrid>
              <a:tr h="2682815">
                <a:tc>
                  <a:txBody>
                    <a:bodyPr/>
                    <a:lstStyle/>
                    <a:p>
                      <a:pPr marL="171450" marR="0" indent="-171450">
                        <a:lnSpc>
                          <a:spcPct val="107000"/>
                        </a:lnSpc>
                        <a:spcBef>
                          <a:spcPts val="0"/>
                        </a:spcBef>
                        <a:spcAft>
                          <a:spcPts val="0"/>
                        </a:spcAft>
                        <a:buFont typeface="Arial" panose="020B0604020202020204" pitchFamily="34" charset="0"/>
                        <a:buChar char="•"/>
                      </a:pPr>
                      <a:r>
                        <a:rPr lang="en-US" sz="1400" b="0" i="0" u="none" strike="noStrike" cap="none" dirty="0" smtClean="0">
                          <a:solidFill>
                            <a:schemeClr val="accent2">
                              <a:lumMod val="50000"/>
                            </a:schemeClr>
                          </a:solidFill>
                          <a:effectLst/>
                          <a:latin typeface="Comic Sans MS" panose="030F0702030302020204" pitchFamily="66" charset="0"/>
                          <a:ea typeface="Arial"/>
                          <a:cs typeface="Arial"/>
                          <a:sym typeface="Arial"/>
                        </a:rPr>
                        <a:t>Establishes the High-Performing Charter School Council; </a:t>
                      </a:r>
                    </a:p>
                    <a:p>
                      <a:pPr marL="171450" marR="0" indent="-171450">
                        <a:lnSpc>
                          <a:spcPct val="107000"/>
                        </a:lnSpc>
                        <a:spcBef>
                          <a:spcPts val="0"/>
                        </a:spcBef>
                        <a:spcAft>
                          <a:spcPts val="0"/>
                        </a:spcAft>
                        <a:buFont typeface="Arial" panose="020B0604020202020204" pitchFamily="34" charset="0"/>
                        <a:buChar char="•"/>
                      </a:pPr>
                      <a:r>
                        <a:rPr lang="en-US" sz="1400" b="0" i="0" u="none" strike="noStrike" cap="none" dirty="0" smtClean="0">
                          <a:solidFill>
                            <a:schemeClr val="accent2">
                              <a:lumMod val="50000"/>
                            </a:schemeClr>
                          </a:solidFill>
                          <a:effectLst/>
                          <a:latin typeface="Comic Sans MS" panose="030F0702030302020204" pitchFamily="66" charset="0"/>
                          <a:ea typeface="Arial"/>
                          <a:cs typeface="Arial"/>
                          <a:sym typeface="Arial"/>
                        </a:rPr>
                        <a:t>provides the process for approving or denying a charter school application submitted to the council; </a:t>
                      </a:r>
                    </a:p>
                    <a:p>
                      <a:pPr marL="171450" marR="0" indent="-171450">
                        <a:lnSpc>
                          <a:spcPct val="107000"/>
                        </a:lnSpc>
                        <a:spcBef>
                          <a:spcPts val="0"/>
                        </a:spcBef>
                        <a:spcAft>
                          <a:spcPts val="0"/>
                        </a:spcAft>
                        <a:buFont typeface="Arial" panose="020B0604020202020204" pitchFamily="34" charset="0"/>
                        <a:buChar char="•"/>
                      </a:pPr>
                      <a:r>
                        <a:rPr lang="en-US" sz="1400" b="0" i="0" u="none" strike="noStrike" cap="none" dirty="0" smtClean="0">
                          <a:solidFill>
                            <a:schemeClr val="accent2">
                              <a:lumMod val="50000"/>
                            </a:schemeClr>
                          </a:solidFill>
                          <a:effectLst/>
                          <a:latin typeface="Comic Sans MS" panose="030F0702030302020204" pitchFamily="66" charset="0"/>
                          <a:ea typeface="Arial"/>
                          <a:cs typeface="Arial"/>
                          <a:sym typeface="Arial"/>
                        </a:rPr>
                        <a:t>authorizes charter school sponsors and applicants to provide input to the state board regarding the council’s recommendation; </a:t>
                      </a:r>
                    </a:p>
                    <a:p>
                      <a:pPr marL="171450" marR="0" indent="-171450">
                        <a:lnSpc>
                          <a:spcPct val="107000"/>
                        </a:lnSpc>
                        <a:spcBef>
                          <a:spcPts val="0"/>
                        </a:spcBef>
                        <a:spcAft>
                          <a:spcPts val="0"/>
                        </a:spcAft>
                        <a:buFont typeface="Arial" panose="020B0604020202020204" pitchFamily="34" charset="0"/>
                        <a:buChar char="•"/>
                      </a:pPr>
                      <a:r>
                        <a:rPr lang="en-US" sz="1400" b="0" i="0" u="none" strike="noStrike" cap="none" dirty="0" smtClean="0">
                          <a:solidFill>
                            <a:schemeClr val="accent2">
                              <a:lumMod val="50000"/>
                            </a:schemeClr>
                          </a:solidFill>
                          <a:effectLst/>
                          <a:latin typeface="Comic Sans MS" panose="030F0702030302020204" pitchFamily="66" charset="0"/>
                          <a:ea typeface="Arial"/>
                          <a:cs typeface="Arial"/>
                          <a:sym typeface="Arial"/>
                        </a:rPr>
                        <a:t>provides grounds on which the council may recommend denial of an application submitted by a high-performing charter school or system.</a:t>
                      </a:r>
                      <a:endParaRPr lang="en-US" sz="1200" dirty="0">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2" name="Picture 1"/>
          <p:cNvPicPr>
            <a:picLocks noChangeAspect="1"/>
          </p:cNvPicPr>
          <p:nvPr/>
        </p:nvPicPr>
        <p:blipFill>
          <a:blip r:embed="rId3"/>
          <a:stretch>
            <a:fillRect/>
          </a:stretch>
        </p:blipFill>
        <p:spPr>
          <a:xfrm rot="578692">
            <a:off x="6674181" y="713506"/>
            <a:ext cx="1802657" cy="1710458"/>
          </a:xfrm>
          <a:prstGeom prst="rect">
            <a:avLst/>
          </a:prstGeom>
          <a:ln w="228600" cap="sq" cmpd="thickThin">
            <a:solidFill>
              <a:srgbClr val="FF0000"/>
            </a:solidFill>
            <a:prstDash val="solid"/>
            <a:miter lim="800000"/>
          </a:ln>
          <a:effectLst>
            <a:innerShdw blurRad="76200">
              <a:srgbClr val="000000"/>
            </a:innerShdw>
          </a:effectLst>
        </p:spPr>
      </p:pic>
    </p:spTree>
    <p:extLst>
      <p:ext uri="{BB962C8B-B14F-4D97-AF65-F5344CB8AC3E}">
        <p14:creationId xmlns:p14="http://schemas.microsoft.com/office/powerpoint/2010/main" val="20029891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5" name="Google Shape;115;p23"/>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15</a:t>
            </a:fld>
            <a:endParaRPr/>
          </a:p>
        </p:txBody>
      </p:sp>
      <p:sp>
        <p:nvSpPr>
          <p:cNvPr id="3" name="Title 2"/>
          <p:cNvSpPr>
            <a:spLocks noGrp="1"/>
          </p:cNvSpPr>
          <p:nvPr>
            <p:ph type="title"/>
          </p:nvPr>
        </p:nvSpPr>
        <p:spPr>
          <a:xfrm>
            <a:off x="680266" y="574584"/>
            <a:ext cx="5626200" cy="857400"/>
          </a:xfrm>
        </p:spPr>
        <p:txBody>
          <a:bodyPr/>
          <a:lstStyle/>
          <a:p>
            <a:r>
              <a:rPr lang="en-US" b="1" dirty="0" smtClean="0"/>
              <a:t>SB 1400– Education</a:t>
            </a:r>
            <a:endParaRPr lang="en-US" b="1" dirty="0"/>
          </a:p>
        </p:txBody>
      </p:sp>
      <p:graphicFrame>
        <p:nvGraphicFramePr>
          <p:cNvPr id="5" name="Table 4"/>
          <p:cNvGraphicFramePr>
            <a:graphicFrameLocks noGrp="1"/>
          </p:cNvGraphicFramePr>
          <p:nvPr>
            <p:extLst>
              <p:ext uri="{D42A27DB-BD31-4B8C-83A1-F6EECF244321}">
                <p14:modId xmlns:p14="http://schemas.microsoft.com/office/powerpoint/2010/main" val="4034409886"/>
              </p:ext>
            </p:extLst>
          </p:nvPr>
        </p:nvGraphicFramePr>
        <p:xfrm>
          <a:off x="960178" y="1431984"/>
          <a:ext cx="4876800" cy="2773680"/>
        </p:xfrm>
        <a:graphic>
          <a:graphicData uri="http://schemas.openxmlformats.org/drawingml/2006/table">
            <a:tbl>
              <a:tblPr firstRow="1" firstCol="1" bandRow="1">
                <a:tableStyleId>{EBDD0C6D-D5B7-406C-A200-7B00AA10779F}</a:tableStyleId>
              </a:tblPr>
              <a:tblGrid>
                <a:gridCol w="4876800"/>
              </a:tblGrid>
              <a:tr h="2682815">
                <a:tc>
                  <a:txBody>
                    <a:bodyPr/>
                    <a:lstStyle/>
                    <a:p>
                      <a:pPr marL="285750" indent="-285750">
                        <a:buFont typeface="Arial" panose="020B0604020202020204" pitchFamily="34" charset="0"/>
                        <a:buChar char="•"/>
                      </a:pPr>
                      <a:r>
                        <a:rPr lang="en-US" sz="1400" b="0" i="0" u="none" strike="noStrike" cap="none" dirty="0" smtClean="0">
                          <a:solidFill>
                            <a:srgbClr val="000000"/>
                          </a:solidFill>
                          <a:effectLst/>
                          <a:latin typeface="Comic Sans MS" panose="030F0702030302020204" pitchFamily="66" charset="0"/>
                          <a:ea typeface="Arial"/>
                          <a:cs typeface="Arial"/>
                          <a:sym typeface="Arial"/>
                        </a:rPr>
                        <a:t>Creates the minimum base annual salary allocation to assist school districts in providing minimum base annual salaries to classroom teachers; </a:t>
                      </a:r>
                    </a:p>
                    <a:p>
                      <a:pPr marL="285750" indent="-285750">
                        <a:buFont typeface="Arial" panose="020B0604020202020204" pitchFamily="34" charset="0"/>
                        <a:buChar char="•"/>
                      </a:pPr>
                      <a:r>
                        <a:rPr lang="en-US" sz="1400" b="0" i="0" u="none" strike="noStrike" cap="none" dirty="0" smtClean="0">
                          <a:solidFill>
                            <a:srgbClr val="000000"/>
                          </a:solidFill>
                          <a:effectLst/>
                          <a:latin typeface="Comic Sans MS" panose="030F0702030302020204" pitchFamily="66" charset="0"/>
                          <a:ea typeface="Arial"/>
                          <a:cs typeface="Arial"/>
                          <a:sym typeface="Arial"/>
                        </a:rPr>
                        <a:t>creates the Rewarding Great Classroom Teachers and Principal Program – financial awards go to classroom teachers in public schools who improve students success, as demonstrated by an increase in the percentage of points earned by such schools; etc.</a:t>
                      </a:r>
                    </a:p>
                    <a:p>
                      <a:r>
                        <a:rPr lang="en-US" sz="1400" b="0" i="0" u="none" strike="noStrike" cap="none" dirty="0" smtClean="0">
                          <a:solidFill>
                            <a:srgbClr val="000000"/>
                          </a:solidFill>
                          <a:effectLst/>
                          <a:latin typeface="Comic Sans MS" panose="030F0702030302020204" pitchFamily="66" charset="0"/>
                          <a:ea typeface="Arial"/>
                          <a:cs typeface="Arial"/>
                          <a:sym typeface="Arial"/>
                        </a:rPr>
                        <a:t>Some of the pertinent language from the bill:</a:t>
                      </a:r>
                    </a:p>
                    <a:p>
                      <a:r>
                        <a:rPr lang="en-US" sz="1400" b="1" i="1" u="none" strike="noStrike" cap="none" dirty="0" smtClean="0">
                          <a:solidFill>
                            <a:srgbClr val="000000"/>
                          </a:solidFill>
                          <a:effectLst/>
                          <a:latin typeface="Comic Sans MS" panose="030F0702030302020204" pitchFamily="66" charset="0"/>
                          <a:ea typeface="Arial"/>
                          <a:cs typeface="Arial"/>
                          <a:sym typeface="Arial"/>
                        </a:rPr>
                        <a:t>Beginning on July 1, 2020, each district school board and charter school governing board shall adopt a minimum base annual salary of $47,500 for full time public school classroom teachers…</a:t>
                      </a:r>
                      <a:endParaRPr lang="en-US" sz="1200" b="1" dirty="0">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2" name="Picture 1"/>
          <p:cNvPicPr>
            <a:picLocks noChangeAspect="1"/>
          </p:cNvPicPr>
          <p:nvPr/>
        </p:nvPicPr>
        <p:blipFill>
          <a:blip r:embed="rId3"/>
          <a:stretch>
            <a:fillRect/>
          </a:stretch>
        </p:blipFill>
        <p:spPr>
          <a:xfrm rot="20805468">
            <a:off x="6659054" y="900201"/>
            <a:ext cx="1657350" cy="1618711"/>
          </a:xfrm>
          <a:prstGeom prst="rect">
            <a:avLst/>
          </a:prstGeom>
          <a:ln w="228600" cap="sq" cmpd="thickThin">
            <a:solidFill>
              <a:srgbClr val="002060"/>
            </a:solidFill>
            <a:prstDash val="solid"/>
            <a:miter lim="800000"/>
          </a:ln>
          <a:effectLst>
            <a:innerShdw blurRad="76200">
              <a:srgbClr val="000000"/>
            </a:innerShdw>
          </a:effectLst>
        </p:spPr>
      </p:pic>
    </p:spTree>
    <p:extLst>
      <p:ext uri="{BB962C8B-B14F-4D97-AF65-F5344CB8AC3E}">
        <p14:creationId xmlns:p14="http://schemas.microsoft.com/office/powerpoint/2010/main" val="41763351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5" name="Google Shape;115;p23"/>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16</a:t>
            </a:fld>
            <a:endParaRPr/>
          </a:p>
        </p:txBody>
      </p:sp>
      <p:sp>
        <p:nvSpPr>
          <p:cNvPr id="3" name="Title 2"/>
          <p:cNvSpPr>
            <a:spLocks noGrp="1"/>
          </p:cNvSpPr>
          <p:nvPr>
            <p:ph type="title"/>
          </p:nvPr>
        </p:nvSpPr>
        <p:spPr>
          <a:xfrm>
            <a:off x="680266" y="574584"/>
            <a:ext cx="5626200" cy="857400"/>
          </a:xfrm>
        </p:spPr>
        <p:txBody>
          <a:bodyPr/>
          <a:lstStyle/>
          <a:p>
            <a:r>
              <a:rPr lang="en-US" b="1" dirty="0" smtClean="0"/>
              <a:t>SB 1420?HB 1029 – Charter Schools</a:t>
            </a:r>
            <a:endParaRPr lang="en-US" b="1" dirty="0"/>
          </a:p>
        </p:txBody>
      </p:sp>
      <p:graphicFrame>
        <p:nvGraphicFramePr>
          <p:cNvPr id="5" name="Table 4"/>
          <p:cNvGraphicFramePr>
            <a:graphicFrameLocks noGrp="1"/>
          </p:cNvGraphicFramePr>
          <p:nvPr>
            <p:extLst>
              <p:ext uri="{D42A27DB-BD31-4B8C-83A1-F6EECF244321}">
                <p14:modId xmlns:p14="http://schemas.microsoft.com/office/powerpoint/2010/main" val="882783913"/>
              </p:ext>
            </p:extLst>
          </p:nvPr>
        </p:nvGraphicFramePr>
        <p:xfrm>
          <a:off x="960178" y="1431984"/>
          <a:ext cx="4876800" cy="2773680"/>
        </p:xfrm>
        <a:graphic>
          <a:graphicData uri="http://schemas.openxmlformats.org/drawingml/2006/table">
            <a:tbl>
              <a:tblPr firstRow="1" firstCol="1" bandRow="1">
                <a:tableStyleId>{EBDD0C6D-D5B7-406C-A200-7B00AA10779F}</a:tableStyleId>
              </a:tblPr>
              <a:tblGrid>
                <a:gridCol w="4876800"/>
              </a:tblGrid>
              <a:tr h="2682815">
                <a:tc>
                  <a:txBody>
                    <a:bodyPr/>
                    <a:lstStyle/>
                    <a:p>
                      <a:pPr marL="285750" indent="-285750">
                        <a:buFont typeface="Arial" panose="020B0604020202020204" pitchFamily="34" charset="0"/>
                        <a:buChar char="•"/>
                      </a:pPr>
                      <a:r>
                        <a:rPr lang="en-US" sz="1400" b="0" i="0" u="none" strike="noStrike" cap="none" dirty="0" smtClean="0">
                          <a:solidFill>
                            <a:schemeClr val="accent2">
                              <a:lumMod val="50000"/>
                            </a:schemeClr>
                          </a:solidFill>
                          <a:effectLst/>
                          <a:latin typeface="Comic Sans MS" panose="030F0702030302020204" pitchFamily="66" charset="0"/>
                          <a:ea typeface="Arial"/>
                          <a:cs typeface="Arial"/>
                          <a:sym typeface="Arial"/>
                        </a:rPr>
                        <a:t>Prohibits sponsors from refusing to receive a charter school application submitted during the calendar year; </a:t>
                      </a:r>
                    </a:p>
                    <a:p>
                      <a:pPr marL="285750" indent="-285750">
                        <a:buFont typeface="Arial" panose="020B0604020202020204" pitchFamily="34" charset="0"/>
                        <a:buChar char="•"/>
                      </a:pPr>
                      <a:r>
                        <a:rPr lang="en-US" sz="1400" b="0" i="0" u="none" strike="noStrike" cap="none" dirty="0" smtClean="0">
                          <a:solidFill>
                            <a:schemeClr val="accent2">
                              <a:lumMod val="50000"/>
                            </a:schemeClr>
                          </a:solidFill>
                          <a:effectLst/>
                          <a:latin typeface="Comic Sans MS" panose="030F0702030302020204" pitchFamily="66" charset="0"/>
                          <a:ea typeface="Arial"/>
                          <a:cs typeface="Arial"/>
                          <a:sym typeface="Arial"/>
                        </a:rPr>
                        <a:t>requires certain charter school employees or governing board members to inform a school district if he or she has completed a criminal history check in another district with a certain timeframe; </a:t>
                      </a:r>
                    </a:p>
                    <a:p>
                      <a:pPr marL="285750" indent="-285750">
                        <a:buFont typeface="Arial" panose="020B0604020202020204" pitchFamily="34" charset="0"/>
                        <a:buChar char="•"/>
                      </a:pPr>
                      <a:r>
                        <a:rPr lang="en-US" sz="1400" b="0" i="0" u="none" strike="noStrike" cap="none" dirty="0" smtClean="0">
                          <a:solidFill>
                            <a:schemeClr val="accent2">
                              <a:lumMod val="50000"/>
                            </a:schemeClr>
                          </a:solidFill>
                          <a:effectLst/>
                          <a:latin typeface="Comic Sans MS" panose="030F0702030302020204" pitchFamily="66" charset="0"/>
                          <a:ea typeface="Arial"/>
                          <a:cs typeface="Arial"/>
                          <a:sym typeface="Arial"/>
                        </a:rPr>
                        <a:t>specifies how many applications a high-performing charter school may submit in any school district in the state to establish and operate a new charter school; </a:t>
                      </a:r>
                    </a:p>
                    <a:p>
                      <a:pPr marL="285750" indent="-285750">
                        <a:buFont typeface="Arial" panose="020B0604020202020204" pitchFamily="34" charset="0"/>
                        <a:buChar char="•"/>
                      </a:pPr>
                      <a:r>
                        <a:rPr lang="en-US" sz="1400" b="0" i="0" u="none" strike="noStrike" cap="none" dirty="0" smtClean="0">
                          <a:solidFill>
                            <a:schemeClr val="accent2">
                              <a:lumMod val="50000"/>
                            </a:schemeClr>
                          </a:solidFill>
                          <a:effectLst/>
                          <a:latin typeface="Comic Sans MS" panose="030F0702030302020204" pitchFamily="66" charset="0"/>
                          <a:ea typeface="Arial"/>
                          <a:cs typeface="Arial"/>
                          <a:sym typeface="Arial"/>
                        </a:rPr>
                        <a:t>revises the virtual instruction a charter school may provide, etc.</a:t>
                      </a:r>
                      <a:endParaRPr lang="en-US" sz="1200" b="1" dirty="0">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2" name="Picture 1"/>
          <p:cNvPicPr>
            <a:picLocks noChangeAspect="1"/>
          </p:cNvPicPr>
          <p:nvPr/>
        </p:nvPicPr>
        <p:blipFill>
          <a:blip r:embed="rId3"/>
          <a:stretch>
            <a:fillRect/>
          </a:stretch>
        </p:blipFill>
        <p:spPr>
          <a:xfrm rot="800018">
            <a:off x="6508182" y="936892"/>
            <a:ext cx="1668244" cy="1944329"/>
          </a:xfrm>
          <a:prstGeom prst="rect">
            <a:avLst/>
          </a:prstGeom>
          <a:ln w="228600" cap="sq" cmpd="thickThin">
            <a:solidFill>
              <a:srgbClr val="FFC000"/>
            </a:solidFill>
            <a:prstDash val="solid"/>
            <a:miter lim="800000"/>
          </a:ln>
          <a:effectLst>
            <a:innerShdw blurRad="76200">
              <a:srgbClr val="000000"/>
            </a:innerShdw>
          </a:effectLst>
        </p:spPr>
      </p:pic>
    </p:spTree>
    <p:extLst>
      <p:ext uri="{BB962C8B-B14F-4D97-AF65-F5344CB8AC3E}">
        <p14:creationId xmlns:p14="http://schemas.microsoft.com/office/powerpoint/2010/main" val="30168556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5" name="Google Shape;115;p23"/>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17</a:t>
            </a:fld>
            <a:endParaRPr/>
          </a:p>
        </p:txBody>
      </p:sp>
      <p:sp>
        <p:nvSpPr>
          <p:cNvPr id="3" name="Title 2"/>
          <p:cNvSpPr>
            <a:spLocks noGrp="1"/>
          </p:cNvSpPr>
          <p:nvPr>
            <p:ph type="title"/>
          </p:nvPr>
        </p:nvSpPr>
        <p:spPr>
          <a:xfrm>
            <a:off x="680266" y="574584"/>
            <a:ext cx="5626200" cy="857400"/>
          </a:xfrm>
        </p:spPr>
        <p:txBody>
          <a:bodyPr/>
          <a:lstStyle/>
          <a:p>
            <a:r>
              <a:rPr lang="en-US" b="1" dirty="0" smtClean="0"/>
              <a:t>SB 1498 – School Turnaround</a:t>
            </a:r>
            <a:endParaRPr lang="en-US" b="1" dirty="0"/>
          </a:p>
        </p:txBody>
      </p:sp>
      <p:graphicFrame>
        <p:nvGraphicFramePr>
          <p:cNvPr id="5" name="Table 4"/>
          <p:cNvGraphicFramePr>
            <a:graphicFrameLocks noGrp="1"/>
          </p:cNvGraphicFramePr>
          <p:nvPr>
            <p:extLst>
              <p:ext uri="{D42A27DB-BD31-4B8C-83A1-F6EECF244321}">
                <p14:modId xmlns:p14="http://schemas.microsoft.com/office/powerpoint/2010/main" val="790160149"/>
              </p:ext>
            </p:extLst>
          </p:nvPr>
        </p:nvGraphicFramePr>
        <p:xfrm>
          <a:off x="960178" y="1431984"/>
          <a:ext cx="3568690" cy="2682815"/>
        </p:xfrm>
        <a:graphic>
          <a:graphicData uri="http://schemas.openxmlformats.org/drawingml/2006/table">
            <a:tbl>
              <a:tblPr firstRow="1" firstCol="1" bandRow="1">
                <a:tableStyleId>{EBDD0C6D-D5B7-406C-A200-7B00AA10779F}</a:tableStyleId>
              </a:tblPr>
              <a:tblGrid>
                <a:gridCol w="3568690"/>
              </a:tblGrid>
              <a:tr h="2682815">
                <a:tc>
                  <a:txBody>
                    <a:bodyPr/>
                    <a:lstStyle/>
                    <a:p>
                      <a:pPr marL="285750" indent="-285750">
                        <a:buFont typeface="Arial" panose="020B0604020202020204" pitchFamily="34" charset="0"/>
                        <a:buChar char="•"/>
                      </a:pPr>
                      <a:r>
                        <a:rPr lang="en-US" sz="1400" b="0" i="0" u="none" strike="noStrike" cap="none" dirty="0" smtClean="0">
                          <a:solidFill>
                            <a:schemeClr val="accent2">
                              <a:lumMod val="50000"/>
                            </a:schemeClr>
                          </a:solidFill>
                          <a:effectLst/>
                          <a:latin typeface="Comic Sans MS" panose="030F0702030302020204" pitchFamily="66" charset="0"/>
                          <a:ea typeface="Arial"/>
                          <a:cs typeface="Arial"/>
                          <a:sym typeface="Arial"/>
                        </a:rPr>
                        <a:t>Revises criteria for schools that are deemed to be in need of intervention and support; provides that a school district may request to change a turnaround option after the first year of implementation; etc.</a:t>
                      </a:r>
                    </a:p>
                    <a:p>
                      <a:pPr marL="0" indent="0">
                        <a:buFont typeface="Arial" panose="020B0604020202020204" pitchFamily="34" charset="0"/>
                        <a:buNone/>
                      </a:pPr>
                      <a:endParaRPr lang="en-US" sz="1400" b="0" i="0" u="none" strike="noStrike" cap="none" dirty="0" smtClean="0">
                        <a:solidFill>
                          <a:schemeClr val="accent2">
                            <a:lumMod val="50000"/>
                          </a:schemeClr>
                        </a:solidFill>
                        <a:effectLst/>
                        <a:latin typeface="Comic Sans MS" panose="030F0702030302020204" pitchFamily="66" charset="0"/>
                        <a:ea typeface="Arial"/>
                        <a:cs typeface="Arial"/>
                        <a:sym typeface="Arial"/>
                      </a:endParaRPr>
                    </a:p>
                    <a:p>
                      <a:pPr marL="285750" indent="-285750">
                        <a:buFont typeface="Arial" panose="020B0604020202020204" pitchFamily="34" charset="0"/>
                        <a:buChar char="•"/>
                      </a:pPr>
                      <a:r>
                        <a:rPr lang="en-US" sz="1400" b="1" i="1" u="none" strike="noStrike" cap="none" dirty="0" smtClean="0">
                          <a:solidFill>
                            <a:schemeClr val="accent2">
                              <a:lumMod val="50000"/>
                            </a:schemeClr>
                          </a:solidFill>
                          <a:effectLst/>
                          <a:latin typeface="Comic Sans MS" panose="030F0702030302020204" pitchFamily="66" charset="0"/>
                          <a:ea typeface="Arial"/>
                          <a:cs typeface="Arial"/>
                          <a:sym typeface="Arial"/>
                        </a:rPr>
                        <a:t>DOES NOT CHANGE LANGUAGE PERTAINING TO CHARTER SCHOOL REQUIREMENTS</a:t>
                      </a:r>
                      <a:endParaRPr lang="en-US" sz="1200" b="1" i="1" dirty="0">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4" name="Picture 3"/>
          <p:cNvPicPr>
            <a:picLocks noChangeAspect="1"/>
          </p:cNvPicPr>
          <p:nvPr/>
        </p:nvPicPr>
        <p:blipFill>
          <a:blip r:embed="rId3"/>
          <a:stretch>
            <a:fillRect/>
          </a:stretch>
        </p:blipFill>
        <p:spPr>
          <a:xfrm rot="20560119">
            <a:off x="6950104" y="901769"/>
            <a:ext cx="1247775" cy="1724924"/>
          </a:xfrm>
          <a:prstGeom prst="rect">
            <a:avLst/>
          </a:prstGeom>
          <a:ln w="228600" cap="sq" cmpd="thickThin">
            <a:solidFill>
              <a:srgbClr val="0070C0"/>
            </a:solidFill>
            <a:prstDash val="solid"/>
            <a:miter lim="800000"/>
          </a:ln>
          <a:effectLst>
            <a:innerShdw blurRad="76200">
              <a:srgbClr val="000000"/>
            </a:innerShdw>
          </a:effectLst>
        </p:spPr>
      </p:pic>
    </p:spTree>
    <p:extLst>
      <p:ext uri="{BB962C8B-B14F-4D97-AF65-F5344CB8AC3E}">
        <p14:creationId xmlns:p14="http://schemas.microsoft.com/office/powerpoint/2010/main" val="24328188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5" name="Google Shape;115;p23"/>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18</a:t>
            </a:fld>
            <a:endParaRPr/>
          </a:p>
        </p:txBody>
      </p:sp>
      <p:sp>
        <p:nvSpPr>
          <p:cNvPr id="3" name="Title 2"/>
          <p:cNvSpPr>
            <a:spLocks noGrp="1"/>
          </p:cNvSpPr>
          <p:nvPr>
            <p:ph type="title"/>
          </p:nvPr>
        </p:nvSpPr>
        <p:spPr>
          <a:xfrm>
            <a:off x="680266" y="574584"/>
            <a:ext cx="5626200" cy="857400"/>
          </a:xfrm>
        </p:spPr>
        <p:txBody>
          <a:bodyPr/>
          <a:lstStyle/>
          <a:p>
            <a:r>
              <a:rPr lang="en-US" sz="2400" b="1" dirty="0" smtClean="0"/>
              <a:t>SB 2502 – Implementing the 2020-2021 General Appropriations Act</a:t>
            </a:r>
            <a:endParaRPr lang="en-US" sz="2400" b="1" dirty="0"/>
          </a:p>
        </p:txBody>
      </p:sp>
      <p:graphicFrame>
        <p:nvGraphicFramePr>
          <p:cNvPr id="5" name="Table 4"/>
          <p:cNvGraphicFramePr>
            <a:graphicFrameLocks noGrp="1"/>
          </p:cNvGraphicFramePr>
          <p:nvPr>
            <p:extLst>
              <p:ext uri="{D42A27DB-BD31-4B8C-83A1-F6EECF244321}">
                <p14:modId xmlns:p14="http://schemas.microsoft.com/office/powerpoint/2010/main" val="3437855945"/>
              </p:ext>
            </p:extLst>
          </p:nvPr>
        </p:nvGraphicFramePr>
        <p:xfrm>
          <a:off x="960178" y="1431984"/>
          <a:ext cx="3568690" cy="2773680"/>
        </p:xfrm>
        <a:graphic>
          <a:graphicData uri="http://schemas.openxmlformats.org/drawingml/2006/table">
            <a:tbl>
              <a:tblPr firstRow="1" firstCol="1" bandRow="1">
                <a:tableStyleId>{EBDD0C6D-D5B7-406C-A200-7B00AA10779F}</a:tableStyleId>
              </a:tblPr>
              <a:tblGrid>
                <a:gridCol w="3568690"/>
              </a:tblGrid>
              <a:tr h="2682815">
                <a:tc>
                  <a:txBody>
                    <a:bodyPr/>
                    <a:lstStyle/>
                    <a:p>
                      <a:pPr marL="285750" indent="-285750">
                        <a:buFont typeface="Arial" panose="020B0604020202020204" pitchFamily="34" charset="0"/>
                        <a:buChar char="•"/>
                      </a:pPr>
                      <a:r>
                        <a:rPr lang="en-US" sz="1400" b="0" i="0" u="none" strike="noStrike" cap="none" dirty="0" smtClean="0">
                          <a:solidFill>
                            <a:schemeClr val="accent2">
                              <a:lumMod val="50000"/>
                            </a:schemeClr>
                          </a:solidFill>
                          <a:effectLst/>
                          <a:latin typeface="Comic Sans MS" panose="030F0702030302020204" pitchFamily="66" charset="0"/>
                          <a:ea typeface="Arial"/>
                          <a:cs typeface="Arial"/>
                          <a:sym typeface="Arial"/>
                        </a:rPr>
                        <a:t>This is a very comprehensive Act that implements the 20-21 General Appropriation Act.</a:t>
                      </a:r>
                    </a:p>
                    <a:p>
                      <a:pPr marL="285750" indent="-285750">
                        <a:buFont typeface="Arial" panose="020B0604020202020204" pitchFamily="34" charset="0"/>
                        <a:buChar char="•"/>
                      </a:pPr>
                      <a:r>
                        <a:rPr lang="en-US" sz="1400" b="0" i="0" u="none" strike="noStrike" cap="none" dirty="0" smtClean="0">
                          <a:solidFill>
                            <a:schemeClr val="accent2">
                              <a:lumMod val="50000"/>
                            </a:schemeClr>
                          </a:solidFill>
                          <a:effectLst/>
                          <a:latin typeface="Comic Sans MS" panose="030F0702030302020204" pitchFamily="66" charset="0"/>
                          <a:ea typeface="Arial"/>
                          <a:cs typeface="Arial"/>
                          <a:sym typeface="Arial"/>
                        </a:rPr>
                        <a:t>Some items that are specific to charter schools are:</a:t>
                      </a:r>
                    </a:p>
                    <a:p>
                      <a:pPr marL="285750" lvl="0" indent="-285750">
                        <a:buFont typeface="Arial" panose="020B0604020202020204" pitchFamily="34" charset="0"/>
                        <a:buChar char="•"/>
                      </a:pPr>
                      <a:r>
                        <a:rPr lang="en-US" sz="1400" b="0" i="0" u="none" strike="noStrike" cap="none" dirty="0" smtClean="0">
                          <a:solidFill>
                            <a:schemeClr val="accent2">
                              <a:lumMod val="50000"/>
                            </a:schemeClr>
                          </a:solidFill>
                          <a:effectLst/>
                          <a:latin typeface="Comic Sans MS" panose="030F0702030302020204" pitchFamily="66" charset="0"/>
                          <a:ea typeface="Arial"/>
                          <a:cs typeface="Arial"/>
                          <a:sym typeface="Arial"/>
                        </a:rPr>
                        <a:t>Specifies the source of charter school capital outlay funding</a:t>
                      </a:r>
                    </a:p>
                    <a:p>
                      <a:pPr marL="285750" indent="-285750">
                        <a:buFont typeface="Arial" panose="020B0604020202020204" pitchFamily="34" charset="0"/>
                        <a:buChar char="•"/>
                      </a:pPr>
                      <a:r>
                        <a:rPr lang="en-US" sz="1400" b="0" i="0" u="none" strike="noStrike" cap="none" dirty="0" smtClean="0">
                          <a:solidFill>
                            <a:schemeClr val="accent2">
                              <a:lumMod val="50000"/>
                            </a:schemeClr>
                          </a:solidFill>
                          <a:effectLst/>
                          <a:latin typeface="Comic Sans MS" panose="030F0702030302020204" pitchFamily="66" charset="0"/>
                          <a:ea typeface="Arial"/>
                          <a:cs typeface="Arial"/>
                          <a:sym typeface="Arial"/>
                        </a:rPr>
                        <a:t>Provides that charter schools are ineligible to receive capital outlay funding unless the governing board chair and school’s chief administrative officer provides an annual certification under oath</a:t>
                      </a:r>
                      <a:endParaRPr lang="en-US" sz="1200" b="1" i="1" dirty="0">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2" name="Picture 1"/>
          <p:cNvPicPr>
            <a:picLocks noChangeAspect="1"/>
          </p:cNvPicPr>
          <p:nvPr/>
        </p:nvPicPr>
        <p:blipFill>
          <a:blip r:embed="rId3"/>
          <a:stretch>
            <a:fillRect/>
          </a:stretch>
        </p:blipFill>
        <p:spPr>
          <a:xfrm rot="535528">
            <a:off x="6841692" y="574584"/>
            <a:ext cx="1607899" cy="1892571"/>
          </a:xfrm>
          <a:prstGeom prst="rect">
            <a:avLst/>
          </a:prstGeom>
          <a:ln w="228600" cap="sq" cmpd="thickThin">
            <a:solidFill>
              <a:srgbClr val="FFFF00"/>
            </a:solidFill>
            <a:prstDash val="solid"/>
            <a:miter lim="800000"/>
          </a:ln>
          <a:effectLst>
            <a:innerShdw blurRad="76200">
              <a:srgbClr val="000000"/>
            </a:innerShdw>
          </a:effectLst>
        </p:spPr>
      </p:pic>
    </p:spTree>
    <p:extLst>
      <p:ext uri="{BB962C8B-B14F-4D97-AF65-F5344CB8AC3E}">
        <p14:creationId xmlns:p14="http://schemas.microsoft.com/office/powerpoint/2010/main" val="23547866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5" name="Google Shape;115;p23"/>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19</a:t>
            </a:fld>
            <a:endParaRPr/>
          </a:p>
        </p:txBody>
      </p:sp>
      <p:sp>
        <p:nvSpPr>
          <p:cNvPr id="3" name="Title 2"/>
          <p:cNvSpPr>
            <a:spLocks noGrp="1"/>
          </p:cNvSpPr>
          <p:nvPr>
            <p:ph type="title"/>
          </p:nvPr>
        </p:nvSpPr>
        <p:spPr>
          <a:xfrm>
            <a:off x="680266" y="574584"/>
            <a:ext cx="5626200" cy="857400"/>
          </a:xfrm>
        </p:spPr>
        <p:txBody>
          <a:bodyPr/>
          <a:lstStyle/>
          <a:p>
            <a:r>
              <a:rPr lang="en-US" sz="2000" b="1" dirty="0" smtClean="0"/>
              <a:t>SB 7040 – Implementation of the Recommendations of the Marjory Stoneman Douglas HS Safety Commission</a:t>
            </a:r>
            <a:endParaRPr lang="en-US" sz="2000" b="1" dirty="0"/>
          </a:p>
        </p:txBody>
      </p:sp>
      <p:graphicFrame>
        <p:nvGraphicFramePr>
          <p:cNvPr id="5" name="Table 4"/>
          <p:cNvGraphicFramePr>
            <a:graphicFrameLocks noGrp="1"/>
          </p:cNvGraphicFramePr>
          <p:nvPr>
            <p:extLst>
              <p:ext uri="{D42A27DB-BD31-4B8C-83A1-F6EECF244321}">
                <p14:modId xmlns:p14="http://schemas.microsoft.com/office/powerpoint/2010/main" val="1516463881"/>
              </p:ext>
            </p:extLst>
          </p:nvPr>
        </p:nvGraphicFramePr>
        <p:xfrm>
          <a:off x="960177" y="1431985"/>
          <a:ext cx="4888531" cy="2838090"/>
        </p:xfrm>
        <a:graphic>
          <a:graphicData uri="http://schemas.openxmlformats.org/drawingml/2006/table">
            <a:tbl>
              <a:tblPr firstRow="1" firstCol="1" bandRow="1">
                <a:tableStyleId>{EBDD0C6D-D5B7-406C-A200-7B00AA10779F}</a:tableStyleId>
              </a:tblPr>
              <a:tblGrid>
                <a:gridCol w="4888531"/>
              </a:tblGrid>
              <a:tr h="2838090">
                <a:tc>
                  <a:txBody>
                    <a:bodyPr/>
                    <a:lstStyle/>
                    <a:p>
                      <a:r>
                        <a:rPr lang="en-US" sz="1800" b="0" i="0" u="none" strike="noStrike" cap="none" dirty="0" smtClean="0">
                          <a:solidFill>
                            <a:schemeClr val="accent2">
                              <a:lumMod val="50000"/>
                            </a:schemeClr>
                          </a:solidFill>
                          <a:effectLst/>
                          <a:latin typeface="Comic Sans MS" panose="030F0702030302020204" pitchFamily="66" charset="0"/>
                          <a:ea typeface="Arial"/>
                          <a:cs typeface="Arial"/>
                          <a:sym typeface="Arial"/>
                        </a:rPr>
                        <a:t>Recommendations include: </a:t>
                      </a:r>
                    </a:p>
                    <a:p>
                      <a:pPr marL="285750" indent="-285750">
                        <a:buFont typeface="Arial" panose="020B0604020202020204" pitchFamily="34" charset="0"/>
                        <a:buChar char="•"/>
                      </a:pPr>
                      <a:r>
                        <a:rPr lang="en-US" sz="1800" b="0" i="0" u="none" strike="noStrike" cap="none" dirty="0" smtClean="0">
                          <a:solidFill>
                            <a:schemeClr val="accent2">
                              <a:lumMod val="50000"/>
                            </a:schemeClr>
                          </a:solidFill>
                          <a:effectLst/>
                          <a:latin typeface="Comic Sans MS" panose="030F0702030302020204" pitchFamily="66" charset="0"/>
                          <a:ea typeface="Arial"/>
                          <a:cs typeface="Arial"/>
                          <a:sym typeface="Arial"/>
                        </a:rPr>
                        <a:t>Clarification that the SSO has the power to make arrests on property owned or leased by the charter school; </a:t>
                      </a:r>
                    </a:p>
                    <a:p>
                      <a:pPr marL="0" indent="0">
                        <a:buFont typeface="Arial" panose="020B0604020202020204" pitchFamily="34" charset="0"/>
                        <a:buNone/>
                      </a:pPr>
                      <a:endParaRPr lang="en-US" sz="1800" b="0" i="0" u="none" strike="noStrike" cap="none" dirty="0" smtClean="0">
                        <a:solidFill>
                          <a:schemeClr val="accent2">
                            <a:lumMod val="50000"/>
                          </a:schemeClr>
                        </a:solidFill>
                        <a:effectLst/>
                        <a:latin typeface="Comic Sans MS" panose="030F0702030302020204" pitchFamily="66" charset="0"/>
                        <a:ea typeface="Arial"/>
                        <a:cs typeface="Arial"/>
                        <a:sym typeface="Arial"/>
                      </a:endParaRPr>
                    </a:p>
                    <a:p>
                      <a:pPr marL="285750" indent="-285750">
                        <a:buFont typeface="Arial" panose="020B0604020202020204" pitchFamily="34" charset="0"/>
                        <a:buChar char="•"/>
                      </a:pPr>
                      <a:r>
                        <a:rPr lang="en-US" sz="1800" b="0" i="0" u="none" strike="noStrike" cap="none" dirty="0" smtClean="0">
                          <a:solidFill>
                            <a:schemeClr val="accent2">
                              <a:lumMod val="50000"/>
                            </a:schemeClr>
                          </a:solidFill>
                          <a:effectLst/>
                          <a:latin typeface="Comic Sans MS" panose="030F0702030302020204" pitchFamily="66" charset="0"/>
                          <a:ea typeface="Arial"/>
                          <a:cs typeface="Arial"/>
                          <a:sym typeface="Arial"/>
                        </a:rPr>
                        <a:t>requiring that SSOs must complete mental health crisis intervention training similar to the training required of an SRO; </a:t>
                      </a:r>
                    </a:p>
                    <a:p>
                      <a:pPr marL="0" indent="0">
                        <a:buFont typeface="Arial" panose="020B0604020202020204" pitchFamily="34" charset="0"/>
                        <a:buNone/>
                      </a:pPr>
                      <a:r>
                        <a:rPr lang="en-US" sz="1400" b="0" i="0" u="none" strike="noStrike" cap="none" dirty="0" smtClean="0">
                          <a:solidFill>
                            <a:schemeClr val="accent2">
                              <a:lumMod val="50000"/>
                            </a:schemeClr>
                          </a:solidFill>
                          <a:effectLst/>
                          <a:latin typeface="Comic Sans MS" panose="030F0702030302020204" pitchFamily="66" charset="0"/>
                          <a:ea typeface="Arial"/>
                          <a:cs typeface="Arial"/>
                          <a:sym typeface="Arial"/>
                        </a:rPr>
                        <a:t> </a:t>
                      </a:r>
                      <a:endParaRPr lang="en-US" sz="1200" b="1" i="1" dirty="0">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2" name="Picture 1"/>
          <p:cNvPicPr>
            <a:picLocks noChangeAspect="1"/>
          </p:cNvPicPr>
          <p:nvPr/>
        </p:nvPicPr>
        <p:blipFill>
          <a:blip r:embed="rId3"/>
          <a:stretch>
            <a:fillRect/>
          </a:stretch>
        </p:blipFill>
        <p:spPr>
          <a:xfrm rot="20845904">
            <a:off x="6883094" y="944711"/>
            <a:ext cx="1365572" cy="1668285"/>
          </a:xfrm>
          <a:prstGeom prst="rect">
            <a:avLst/>
          </a:prstGeom>
          <a:ln w="228600" cap="sq" cmpd="thickThin">
            <a:solidFill>
              <a:srgbClr val="00B050"/>
            </a:solidFill>
            <a:prstDash val="solid"/>
            <a:miter lim="800000"/>
          </a:ln>
          <a:effectLst>
            <a:innerShdw blurRad="76200">
              <a:srgbClr val="000000"/>
            </a:innerShdw>
          </a:effectLst>
        </p:spPr>
      </p:pic>
    </p:spTree>
    <p:extLst>
      <p:ext uri="{BB962C8B-B14F-4D97-AF65-F5344CB8AC3E}">
        <p14:creationId xmlns:p14="http://schemas.microsoft.com/office/powerpoint/2010/main" val="4104736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7"/>
          <p:cNvSpPr txBox="1">
            <a:spLocks noGrp="1"/>
          </p:cNvSpPr>
          <p:nvPr>
            <p:ph type="title"/>
          </p:nvPr>
        </p:nvSpPr>
        <p:spPr>
          <a:xfrm>
            <a:off x="866404" y="528098"/>
            <a:ext cx="56262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dirty="0" smtClean="0"/>
              <a:t>CS/HB 23 – Panic Alarms in Public Schools</a:t>
            </a:r>
            <a:endParaRPr b="1" dirty="0"/>
          </a:p>
        </p:txBody>
      </p:sp>
      <p:sp>
        <p:nvSpPr>
          <p:cNvPr id="65" name="Google Shape;65;p17"/>
          <p:cNvSpPr txBox="1">
            <a:spLocks noGrp="1"/>
          </p:cNvSpPr>
          <p:nvPr>
            <p:ph type="body" idx="2"/>
          </p:nvPr>
        </p:nvSpPr>
        <p:spPr>
          <a:xfrm>
            <a:off x="866375" y="3567610"/>
            <a:ext cx="7820400" cy="11412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Clr>
                <a:schemeClr val="dk1"/>
              </a:buClr>
              <a:buSzPts val="1100"/>
              <a:buFont typeface="Arial"/>
              <a:buNone/>
            </a:pPr>
            <a:endParaRPr sz="1200" dirty="0">
              <a:solidFill>
                <a:srgbClr val="990000"/>
              </a:solidFill>
            </a:endParaRPr>
          </a:p>
          <a:p>
            <a:pPr marL="0" lvl="0" indent="0" algn="l" rtl="0">
              <a:spcBef>
                <a:spcPts val="1000"/>
              </a:spcBef>
              <a:spcAft>
                <a:spcPts val="1000"/>
              </a:spcAft>
              <a:buNone/>
            </a:pPr>
            <a:endParaRPr sz="1200" dirty="0">
              <a:solidFill>
                <a:srgbClr val="990000"/>
              </a:solidFill>
            </a:endParaRPr>
          </a:p>
        </p:txBody>
      </p:sp>
      <p:sp>
        <p:nvSpPr>
          <p:cNvPr id="66" name="Google Shape;66;p17"/>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a:t>
            </a:fld>
            <a:endParaRPr/>
          </a:p>
        </p:txBody>
      </p:sp>
      <p:graphicFrame>
        <p:nvGraphicFramePr>
          <p:cNvPr id="6" name="Table 5"/>
          <p:cNvGraphicFramePr>
            <a:graphicFrameLocks noGrp="1"/>
          </p:cNvGraphicFramePr>
          <p:nvPr>
            <p:extLst>
              <p:ext uri="{D42A27DB-BD31-4B8C-83A1-F6EECF244321}">
                <p14:modId xmlns:p14="http://schemas.microsoft.com/office/powerpoint/2010/main" val="1633924710"/>
              </p:ext>
            </p:extLst>
          </p:nvPr>
        </p:nvGraphicFramePr>
        <p:xfrm>
          <a:off x="906066" y="1318078"/>
          <a:ext cx="3831398" cy="3149419"/>
        </p:xfrm>
        <a:graphic>
          <a:graphicData uri="http://schemas.openxmlformats.org/drawingml/2006/table">
            <a:tbl>
              <a:tblPr firstRow="1" firstCol="1" bandRow="1">
                <a:tableStyleId>{EBDD0C6D-D5B7-406C-A200-7B00AA10779F}</a:tableStyleId>
              </a:tblPr>
              <a:tblGrid>
                <a:gridCol w="3831398"/>
              </a:tblGrid>
              <a:tr h="3149419">
                <a:tc>
                  <a:txBody>
                    <a:bodyPr/>
                    <a:lstStyle/>
                    <a:p>
                      <a:pPr marL="0" marR="0">
                        <a:lnSpc>
                          <a:spcPct val="107000"/>
                        </a:lnSpc>
                        <a:spcBef>
                          <a:spcPts val="0"/>
                        </a:spcBef>
                        <a:spcAft>
                          <a:spcPts val="0"/>
                        </a:spcAft>
                      </a:pPr>
                      <a:r>
                        <a:rPr lang="en-US" sz="1200" dirty="0" smtClean="0">
                          <a:effectLst/>
                          <a:latin typeface="Comic Sans MS" panose="030F0702030302020204" pitchFamily="66" charset="0"/>
                        </a:rPr>
                        <a:t>The </a:t>
                      </a:r>
                      <a:r>
                        <a:rPr lang="en-US" sz="1200" dirty="0">
                          <a:effectLst/>
                          <a:latin typeface="Comic Sans MS" panose="030F0702030302020204" pitchFamily="66" charset="0"/>
                        </a:rPr>
                        <a:t>bill creates “Alyssa Law.” Requires each public school campus, including charter schools, to be equipped with at least one panic alarm for us in a school security emergency such as an active shooter situation, a non-fire evacuation, or a lockdown</a:t>
                      </a:r>
                      <a:r>
                        <a:rPr lang="en-US" sz="1200" dirty="0" smtClean="0">
                          <a:effectLst/>
                          <a:latin typeface="Comic Sans MS" panose="030F0702030302020204" pitchFamily="66" charset="0"/>
                        </a:rPr>
                        <a:t>.</a:t>
                      </a:r>
                    </a:p>
                    <a:p>
                      <a:pPr marL="0" marR="0">
                        <a:lnSpc>
                          <a:spcPct val="107000"/>
                        </a:lnSpc>
                        <a:spcBef>
                          <a:spcPts val="0"/>
                        </a:spcBef>
                        <a:spcAft>
                          <a:spcPts val="0"/>
                        </a:spcAft>
                      </a:pPr>
                      <a:endParaRPr lang="en-US" sz="1200" dirty="0" smtClean="0">
                        <a:effectLst/>
                        <a:latin typeface="Comic Sans MS" panose="030F0702030302020204" pitchFamily="66" charset="0"/>
                      </a:endParaRPr>
                    </a:p>
                    <a:p>
                      <a:pPr marL="0" marR="0">
                        <a:lnSpc>
                          <a:spcPct val="107000"/>
                        </a:lnSpc>
                        <a:spcBef>
                          <a:spcPts val="0"/>
                        </a:spcBef>
                        <a:spcAft>
                          <a:spcPts val="0"/>
                        </a:spcAft>
                      </a:pPr>
                      <a:r>
                        <a:rPr lang="en-US" sz="1200" dirty="0" smtClean="0">
                          <a:effectLst/>
                          <a:latin typeface="Comic Sans MS" panose="030F0702030302020204" pitchFamily="66" charset="0"/>
                        </a:rPr>
                        <a:t>The </a:t>
                      </a:r>
                      <a:r>
                        <a:rPr lang="en-US" sz="1200" dirty="0">
                          <a:effectLst/>
                          <a:latin typeface="Comic Sans MS" panose="030F0702030302020204" pitchFamily="66" charset="0"/>
                        </a:rPr>
                        <a:t>panic alarm is required to bypass the E911 system so that the emergency signal will be transmitted directly to the local law enforcement agencies designated as first responders to the school</a:t>
                      </a:r>
                      <a:r>
                        <a:rPr lang="en-US" sz="1200" dirty="0" smtClean="0">
                          <a:effectLst/>
                          <a:latin typeface="Comic Sans MS" panose="030F0702030302020204" pitchFamily="66" charset="0"/>
                        </a:rPr>
                        <a:t>.</a:t>
                      </a:r>
                    </a:p>
                    <a:p>
                      <a:pPr marL="0" marR="0">
                        <a:lnSpc>
                          <a:spcPct val="107000"/>
                        </a:lnSpc>
                        <a:spcBef>
                          <a:spcPts val="0"/>
                        </a:spcBef>
                        <a:spcAft>
                          <a:spcPts val="0"/>
                        </a:spcAft>
                      </a:pPr>
                      <a:endParaRPr lang="en-US" sz="1200" dirty="0">
                        <a:effectLst/>
                        <a:latin typeface="Comic Sans MS" panose="030F0702030302020204" pitchFamily="66" charset="0"/>
                      </a:endParaRPr>
                    </a:p>
                    <a:p>
                      <a:pPr marL="0" marR="0">
                        <a:lnSpc>
                          <a:spcPct val="107000"/>
                        </a:lnSpc>
                        <a:spcBef>
                          <a:spcPts val="0"/>
                        </a:spcBef>
                        <a:spcAft>
                          <a:spcPts val="0"/>
                        </a:spcAft>
                      </a:pPr>
                      <a:r>
                        <a:rPr lang="en-US" sz="1200" dirty="0">
                          <a:effectLst/>
                          <a:latin typeface="Comic Sans MS" panose="030F0702030302020204" pitchFamily="66" charset="0"/>
                        </a:rPr>
                        <a:t>The bill requires panic alarms to be operable at the beginning of the 2021-2022 school year</a:t>
                      </a:r>
                      <a:r>
                        <a:rPr lang="en-US" sz="1200" dirty="0" smtClean="0">
                          <a:effectLst/>
                          <a:latin typeface="Comic Sans MS" panose="030F0702030302020204" pitchFamily="66" charset="0"/>
                        </a:rPr>
                        <a:t>.</a:t>
                      </a:r>
                      <a:endParaRPr lang="en-US" sz="12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7068" marR="67068" marT="0" marB="0"/>
                </a:tc>
              </a:tr>
            </a:tbl>
          </a:graphicData>
        </a:graphic>
      </p:graphicFrame>
      <p:pic>
        <p:nvPicPr>
          <p:cNvPr id="2" name="Picture 1"/>
          <p:cNvPicPr>
            <a:picLocks noChangeAspect="1"/>
          </p:cNvPicPr>
          <p:nvPr/>
        </p:nvPicPr>
        <p:blipFill>
          <a:blip r:embed="rId3"/>
          <a:stretch>
            <a:fillRect/>
          </a:stretch>
        </p:blipFill>
        <p:spPr>
          <a:xfrm rot="192474">
            <a:off x="6853238" y="584161"/>
            <a:ext cx="1467834" cy="1839862"/>
          </a:xfrm>
          <a:prstGeom prst="rect">
            <a:avLst/>
          </a:prstGeom>
          <a:ln w="228600" cap="sq" cmpd="thickThin">
            <a:solidFill>
              <a:srgbClr val="7030A0"/>
            </a:solidFill>
            <a:prstDash val="solid"/>
            <a:miter lim="800000"/>
          </a:ln>
          <a:effectLst>
            <a:innerShdw blurRad="76200">
              <a:srgbClr val="000000"/>
            </a:innerShdw>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5" name="Google Shape;115;p23"/>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20</a:t>
            </a:fld>
            <a:endParaRPr/>
          </a:p>
        </p:txBody>
      </p:sp>
      <p:sp>
        <p:nvSpPr>
          <p:cNvPr id="3" name="Title 2"/>
          <p:cNvSpPr>
            <a:spLocks noGrp="1"/>
          </p:cNvSpPr>
          <p:nvPr>
            <p:ph type="title"/>
          </p:nvPr>
        </p:nvSpPr>
        <p:spPr>
          <a:xfrm>
            <a:off x="680266" y="574584"/>
            <a:ext cx="5626200" cy="857400"/>
          </a:xfrm>
        </p:spPr>
        <p:txBody>
          <a:bodyPr/>
          <a:lstStyle/>
          <a:p>
            <a:r>
              <a:rPr lang="en-US" sz="2000" b="1" dirty="0" smtClean="0"/>
              <a:t>SB 7040 – Implementation of the Recommendations of the Marjory Stoneman Douglas HS Safety Commission, cont.</a:t>
            </a:r>
            <a:endParaRPr lang="en-US" sz="2000" b="1" dirty="0"/>
          </a:p>
        </p:txBody>
      </p:sp>
      <p:graphicFrame>
        <p:nvGraphicFramePr>
          <p:cNvPr id="5" name="Table 4"/>
          <p:cNvGraphicFramePr>
            <a:graphicFrameLocks noGrp="1"/>
          </p:cNvGraphicFramePr>
          <p:nvPr>
            <p:extLst>
              <p:ext uri="{D42A27DB-BD31-4B8C-83A1-F6EECF244321}">
                <p14:modId xmlns:p14="http://schemas.microsoft.com/office/powerpoint/2010/main" val="2035330852"/>
              </p:ext>
            </p:extLst>
          </p:nvPr>
        </p:nvGraphicFramePr>
        <p:xfrm>
          <a:off x="960177" y="1431985"/>
          <a:ext cx="4888531" cy="2838090"/>
        </p:xfrm>
        <a:graphic>
          <a:graphicData uri="http://schemas.openxmlformats.org/drawingml/2006/table">
            <a:tbl>
              <a:tblPr firstRow="1" firstCol="1" bandRow="1">
                <a:tableStyleId>{EBDD0C6D-D5B7-406C-A200-7B00AA10779F}</a:tableStyleId>
              </a:tblPr>
              <a:tblGrid>
                <a:gridCol w="4888531"/>
              </a:tblGrid>
              <a:tr h="2838090">
                <a:tc>
                  <a:txBody>
                    <a:bodyPr/>
                    <a:lstStyle/>
                    <a:p>
                      <a:r>
                        <a:rPr lang="en-US" sz="1800" b="0" i="0" u="none" strike="noStrike" cap="none" dirty="0" smtClean="0">
                          <a:solidFill>
                            <a:schemeClr val="accent2">
                              <a:lumMod val="50000"/>
                            </a:schemeClr>
                          </a:solidFill>
                          <a:effectLst/>
                          <a:latin typeface="Comic Sans MS" panose="030F0702030302020204" pitchFamily="66" charset="0"/>
                          <a:ea typeface="Arial"/>
                          <a:cs typeface="Arial"/>
                          <a:sym typeface="Arial"/>
                        </a:rPr>
                        <a:t>Recommendations include: </a:t>
                      </a:r>
                    </a:p>
                    <a:p>
                      <a:pPr marL="285750" indent="-285750">
                        <a:buFont typeface="Arial" panose="020B0604020202020204" pitchFamily="34" charset="0"/>
                        <a:buChar char="•"/>
                      </a:pPr>
                      <a:r>
                        <a:rPr lang="en-US" sz="1400" b="0" i="0" u="none" strike="noStrike" cap="none" dirty="0" smtClean="0">
                          <a:solidFill>
                            <a:schemeClr val="accent2">
                              <a:lumMod val="50000"/>
                            </a:schemeClr>
                          </a:solidFill>
                          <a:effectLst/>
                          <a:latin typeface="Comic Sans MS" panose="030F0702030302020204" pitchFamily="66" charset="0"/>
                          <a:ea typeface="Arial"/>
                          <a:cs typeface="Arial"/>
                          <a:sym typeface="Arial"/>
                        </a:rPr>
                        <a:t>the clarification that school principals must ensure that incidents concerning school safety and discipline are reported to the DOE through the SESIR system – charter school governing board must withhold the salary of a charter school administrator for failure to comply with such requirements; </a:t>
                      </a:r>
                    </a:p>
                    <a:p>
                      <a:pPr marL="285750" indent="-285750">
                        <a:buFont typeface="Arial" panose="020B0604020202020204" pitchFamily="34" charset="0"/>
                        <a:buChar char="•"/>
                      </a:pPr>
                      <a:r>
                        <a:rPr lang="en-US" sz="1400" b="0" i="0" u="none" strike="noStrike" cap="none" dirty="0" smtClean="0">
                          <a:solidFill>
                            <a:schemeClr val="accent2">
                              <a:lumMod val="50000"/>
                            </a:schemeClr>
                          </a:solidFill>
                          <a:effectLst/>
                          <a:latin typeface="Comic Sans MS" panose="030F0702030302020204" pitchFamily="66" charset="0"/>
                          <a:ea typeface="Arial"/>
                          <a:cs typeface="Arial"/>
                          <a:sym typeface="Arial"/>
                        </a:rPr>
                        <a:t>charter school governing boards must adopt an emergency even family reunification plan for the purpose of reuniting students and employees with their families in the event of a mass casualty or emergency situation; </a:t>
                      </a:r>
                      <a:endParaRPr lang="en-US" sz="1200" b="1" i="1" dirty="0">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2" name="Picture 1"/>
          <p:cNvPicPr>
            <a:picLocks noChangeAspect="1"/>
          </p:cNvPicPr>
          <p:nvPr/>
        </p:nvPicPr>
        <p:blipFill>
          <a:blip r:embed="rId3"/>
          <a:stretch>
            <a:fillRect/>
          </a:stretch>
        </p:blipFill>
        <p:spPr>
          <a:xfrm rot="584603">
            <a:off x="7025676" y="738097"/>
            <a:ext cx="1200150" cy="1530650"/>
          </a:xfrm>
          <a:prstGeom prst="rect">
            <a:avLst/>
          </a:prstGeom>
          <a:ln w="228600" cap="sq" cmpd="thickThin">
            <a:solidFill>
              <a:srgbClr val="92D050"/>
            </a:solidFill>
            <a:prstDash val="solid"/>
            <a:miter lim="800000"/>
          </a:ln>
          <a:effectLst>
            <a:innerShdw blurRad="76200">
              <a:srgbClr val="000000"/>
            </a:innerShdw>
          </a:effectLst>
        </p:spPr>
      </p:pic>
    </p:spTree>
    <p:extLst>
      <p:ext uri="{BB962C8B-B14F-4D97-AF65-F5344CB8AC3E}">
        <p14:creationId xmlns:p14="http://schemas.microsoft.com/office/powerpoint/2010/main" val="18350425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5" name="Google Shape;115;p23"/>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21</a:t>
            </a:fld>
            <a:endParaRPr/>
          </a:p>
        </p:txBody>
      </p:sp>
      <p:sp>
        <p:nvSpPr>
          <p:cNvPr id="3" name="Title 2"/>
          <p:cNvSpPr>
            <a:spLocks noGrp="1"/>
          </p:cNvSpPr>
          <p:nvPr>
            <p:ph type="title"/>
          </p:nvPr>
        </p:nvSpPr>
        <p:spPr>
          <a:xfrm>
            <a:off x="688892" y="703981"/>
            <a:ext cx="5626200" cy="857400"/>
          </a:xfrm>
        </p:spPr>
        <p:txBody>
          <a:bodyPr/>
          <a:lstStyle/>
          <a:p>
            <a:r>
              <a:rPr lang="en-US" sz="2000" b="1" dirty="0" smtClean="0"/>
              <a:t>SB 7040 – Implementation of the Recommendations of the Marjory Stoneman Douglas HS Safety Commission, cont.</a:t>
            </a:r>
            <a:endParaRPr lang="en-US" sz="2000" b="1" dirty="0"/>
          </a:p>
        </p:txBody>
      </p:sp>
      <p:graphicFrame>
        <p:nvGraphicFramePr>
          <p:cNvPr id="5" name="Table 4"/>
          <p:cNvGraphicFramePr>
            <a:graphicFrameLocks noGrp="1"/>
          </p:cNvGraphicFramePr>
          <p:nvPr>
            <p:extLst>
              <p:ext uri="{D42A27DB-BD31-4B8C-83A1-F6EECF244321}">
                <p14:modId xmlns:p14="http://schemas.microsoft.com/office/powerpoint/2010/main" val="2846244435"/>
              </p:ext>
            </p:extLst>
          </p:nvPr>
        </p:nvGraphicFramePr>
        <p:xfrm>
          <a:off x="882540" y="1699404"/>
          <a:ext cx="5526887" cy="2838090"/>
        </p:xfrm>
        <a:graphic>
          <a:graphicData uri="http://schemas.openxmlformats.org/drawingml/2006/table">
            <a:tbl>
              <a:tblPr firstRow="1" firstCol="1" bandRow="1">
                <a:tableStyleId>{EBDD0C6D-D5B7-406C-A200-7B00AA10779F}</a:tableStyleId>
              </a:tblPr>
              <a:tblGrid>
                <a:gridCol w="5526887"/>
              </a:tblGrid>
              <a:tr h="2838090">
                <a:tc>
                  <a:txBody>
                    <a:bodyPr/>
                    <a:lstStyle/>
                    <a:p>
                      <a:r>
                        <a:rPr lang="en-US" sz="1800" b="0" i="0" u="none" strike="noStrike" cap="none" dirty="0" smtClean="0">
                          <a:solidFill>
                            <a:schemeClr val="accent2">
                              <a:lumMod val="50000"/>
                            </a:schemeClr>
                          </a:solidFill>
                          <a:effectLst/>
                          <a:latin typeface="Comic Sans MS" panose="030F0702030302020204" pitchFamily="66" charset="0"/>
                          <a:ea typeface="Arial"/>
                          <a:cs typeface="Arial"/>
                          <a:sym typeface="Arial"/>
                        </a:rPr>
                        <a:t>Recommendations include: </a:t>
                      </a:r>
                    </a:p>
                    <a:p>
                      <a:pPr marL="285750" indent="-285750">
                        <a:buFont typeface="Arial" panose="020B0604020202020204" pitchFamily="34" charset="0"/>
                        <a:buChar char="•"/>
                      </a:pPr>
                      <a:r>
                        <a:rPr lang="en-US" sz="1400" b="0" i="0" u="none" strike="noStrike" cap="none" dirty="0" smtClean="0">
                          <a:solidFill>
                            <a:schemeClr val="accent2">
                              <a:lumMod val="50000"/>
                            </a:schemeClr>
                          </a:solidFill>
                          <a:effectLst/>
                          <a:latin typeface="Comic Sans MS" panose="030F0702030302020204" pitchFamily="66" charset="0"/>
                          <a:ea typeface="Arial"/>
                          <a:cs typeface="Arial"/>
                          <a:sym typeface="Arial"/>
                        </a:rPr>
                        <a:t>clarifies that the law enforcement presence on a threat assessment team must include a sworn law enforcement officer who has undergone threat assessment training identified by the OSS. </a:t>
                      </a:r>
                    </a:p>
                    <a:p>
                      <a:pPr marL="285750" indent="-285750">
                        <a:buFont typeface="Arial" panose="020B0604020202020204" pitchFamily="34" charset="0"/>
                        <a:buChar char="•"/>
                      </a:pPr>
                      <a:r>
                        <a:rPr lang="en-US" sz="1400" b="0" i="0" u="none" strike="noStrike" cap="none" dirty="0" smtClean="0">
                          <a:solidFill>
                            <a:schemeClr val="accent2">
                              <a:lumMod val="50000"/>
                            </a:schemeClr>
                          </a:solidFill>
                          <a:effectLst/>
                          <a:latin typeface="Comic Sans MS" panose="030F0702030302020204" pitchFamily="66" charset="0"/>
                          <a:ea typeface="Arial"/>
                          <a:cs typeface="Arial"/>
                          <a:sym typeface="Arial"/>
                        </a:rPr>
                        <a:t>All members of the TAT must be involved in the process from start to finish, including the final disposition decision.</a:t>
                      </a:r>
                    </a:p>
                    <a:p>
                      <a:pPr marL="285750" indent="-285750">
                        <a:buFont typeface="Arial" panose="020B0604020202020204" pitchFamily="34" charset="0"/>
                        <a:buChar char="•"/>
                      </a:pPr>
                      <a:r>
                        <a:rPr lang="en-US" sz="1400" b="0" i="0" u="none" strike="noStrike" cap="none" dirty="0" smtClean="0">
                          <a:solidFill>
                            <a:schemeClr val="accent2">
                              <a:lumMod val="50000"/>
                            </a:schemeClr>
                          </a:solidFill>
                          <a:effectLst/>
                          <a:latin typeface="Comic Sans MS" panose="030F0702030302020204" pitchFamily="66" charset="0"/>
                          <a:ea typeface="Arial"/>
                          <a:cs typeface="Arial"/>
                          <a:sym typeface="Arial"/>
                        </a:rPr>
                        <a:t>Clarifying that a school security guard serving in the capacity of an SSO is considered to be a “</a:t>
                      </a:r>
                      <a:r>
                        <a:rPr lang="en-US" sz="1400" b="0" i="0" u="none" strike="noStrike" cap="none" dirty="0" err="1" smtClean="0">
                          <a:solidFill>
                            <a:schemeClr val="accent2">
                              <a:lumMod val="50000"/>
                            </a:schemeClr>
                          </a:solidFill>
                          <a:effectLst/>
                          <a:latin typeface="Comic Sans MS" panose="030F0702030302020204" pitchFamily="66" charset="0"/>
                          <a:ea typeface="Arial"/>
                          <a:cs typeface="Arial"/>
                          <a:sym typeface="Arial"/>
                        </a:rPr>
                        <a:t>noninstructional</a:t>
                      </a:r>
                      <a:r>
                        <a:rPr lang="en-US" sz="1400" b="0" i="0" u="none" strike="noStrike" cap="none" dirty="0" smtClean="0">
                          <a:solidFill>
                            <a:schemeClr val="accent2">
                              <a:lumMod val="50000"/>
                            </a:schemeClr>
                          </a:solidFill>
                          <a:effectLst/>
                          <a:latin typeface="Comic Sans MS" panose="030F0702030302020204" pitchFamily="66" charset="0"/>
                          <a:ea typeface="Arial"/>
                          <a:cs typeface="Arial"/>
                          <a:sym typeface="Arial"/>
                        </a:rPr>
                        <a:t> contractor” for the purpose of background screening, which must be satisfied prior to the school security guard being permitted access to school grounds; </a:t>
                      </a:r>
                      <a:endParaRPr lang="en-US" sz="1200" b="1" i="1" dirty="0">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2" name="Picture 1"/>
          <p:cNvPicPr>
            <a:picLocks noChangeAspect="1"/>
          </p:cNvPicPr>
          <p:nvPr/>
        </p:nvPicPr>
        <p:blipFill>
          <a:blip r:embed="rId3"/>
          <a:stretch>
            <a:fillRect/>
          </a:stretch>
        </p:blipFill>
        <p:spPr>
          <a:xfrm rot="20705390">
            <a:off x="6901833" y="796820"/>
            <a:ext cx="1510447" cy="1805168"/>
          </a:xfrm>
          <a:prstGeom prst="rect">
            <a:avLst/>
          </a:prstGeom>
          <a:ln w="228600" cap="sq" cmpd="thickThin">
            <a:solidFill>
              <a:srgbClr val="7030A0"/>
            </a:solidFill>
            <a:prstDash val="solid"/>
            <a:miter lim="800000"/>
          </a:ln>
          <a:effectLst>
            <a:innerShdw blurRad="76200">
              <a:srgbClr val="000000"/>
            </a:innerShdw>
          </a:effectLst>
        </p:spPr>
      </p:pic>
    </p:spTree>
    <p:extLst>
      <p:ext uri="{BB962C8B-B14F-4D97-AF65-F5344CB8AC3E}">
        <p14:creationId xmlns:p14="http://schemas.microsoft.com/office/powerpoint/2010/main" val="16506192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5" name="Google Shape;115;p23"/>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22</a:t>
            </a:fld>
            <a:endParaRPr/>
          </a:p>
        </p:txBody>
      </p:sp>
      <p:sp>
        <p:nvSpPr>
          <p:cNvPr id="3" name="Title 2"/>
          <p:cNvSpPr>
            <a:spLocks noGrp="1"/>
          </p:cNvSpPr>
          <p:nvPr>
            <p:ph type="title"/>
          </p:nvPr>
        </p:nvSpPr>
        <p:spPr>
          <a:xfrm>
            <a:off x="688892" y="703981"/>
            <a:ext cx="5626200" cy="857400"/>
          </a:xfrm>
        </p:spPr>
        <p:txBody>
          <a:bodyPr/>
          <a:lstStyle/>
          <a:p>
            <a:r>
              <a:rPr lang="en-US" sz="2000" b="1" dirty="0" smtClean="0"/>
              <a:t>SB 7040 – Implementation of the Recommendations of the Marjory Stoneman Douglas HS Safety Commission, cont.</a:t>
            </a:r>
            <a:endParaRPr lang="en-US" sz="2000" b="1" dirty="0"/>
          </a:p>
        </p:txBody>
      </p:sp>
      <p:graphicFrame>
        <p:nvGraphicFramePr>
          <p:cNvPr id="5" name="Table 4"/>
          <p:cNvGraphicFramePr>
            <a:graphicFrameLocks noGrp="1"/>
          </p:cNvGraphicFramePr>
          <p:nvPr>
            <p:extLst>
              <p:ext uri="{D42A27DB-BD31-4B8C-83A1-F6EECF244321}">
                <p14:modId xmlns:p14="http://schemas.microsoft.com/office/powerpoint/2010/main" val="4061198982"/>
              </p:ext>
            </p:extLst>
          </p:nvPr>
        </p:nvGraphicFramePr>
        <p:xfrm>
          <a:off x="882540" y="1699404"/>
          <a:ext cx="5526887" cy="2838090"/>
        </p:xfrm>
        <a:graphic>
          <a:graphicData uri="http://schemas.openxmlformats.org/drawingml/2006/table">
            <a:tbl>
              <a:tblPr firstRow="1" firstCol="1" bandRow="1">
                <a:tableStyleId>{EBDD0C6D-D5B7-406C-A200-7B00AA10779F}</a:tableStyleId>
              </a:tblPr>
              <a:tblGrid>
                <a:gridCol w="5526887"/>
              </a:tblGrid>
              <a:tr h="2838090">
                <a:tc>
                  <a:txBody>
                    <a:bodyPr/>
                    <a:lstStyle/>
                    <a:p>
                      <a:r>
                        <a:rPr lang="en-US" sz="1800" b="0" i="0" u="none" strike="noStrike" cap="none" dirty="0" smtClean="0">
                          <a:solidFill>
                            <a:schemeClr val="accent2">
                              <a:lumMod val="50000"/>
                            </a:schemeClr>
                          </a:solidFill>
                          <a:effectLst/>
                          <a:latin typeface="Comic Sans MS" panose="030F0702030302020204" pitchFamily="66" charset="0"/>
                          <a:ea typeface="Arial"/>
                          <a:cs typeface="Arial"/>
                          <a:sym typeface="Arial"/>
                        </a:rPr>
                        <a:t>Recommendations include: </a:t>
                      </a:r>
                    </a:p>
                    <a:p>
                      <a:pPr marL="285750" indent="-285750">
                        <a:buFont typeface="Arial" panose="020B0604020202020204" pitchFamily="34" charset="0"/>
                        <a:buChar char="•"/>
                      </a:pPr>
                      <a:r>
                        <a:rPr lang="en-US" sz="1400" b="0" i="0" u="none" strike="noStrike" cap="none" dirty="0" smtClean="0">
                          <a:solidFill>
                            <a:schemeClr val="accent2">
                              <a:lumMod val="50000"/>
                            </a:schemeClr>
                          </a:solidFill>
                          <a:effectLst/>
                          <a:latin typeface="Comic Sans MS" panose="030F0702030302020204" pitchFamily="66" charset="0"/>
                          <a:ea typeface="Arial"/>
                          <a:cs typeface="Arial"/>
                          <a:sym typeface="Arial"/>
                        </a:rPr>
                        <a:t>that the sheriff’s office must review and approve the results of the psychological evaluation and drug tests for each applicant seeing </a:t>
                      </a:r>
                      <a:r>
                        <a:rPr lang="en-US" sz="1400" b="0" i="0" u="none" strike="noStrike" cap="none" dirty="0" err="1" smtClean="0">
                          <a:solidFill>
                            <a:schemeClr val="accent2">
                              <a:lumMod val="50000"/>
                            </a:schemeClr>
                          </a:solidFill>
                          <a:effectLst/>
                          <a:latin typeface="Comic Sans MS" panose="030F0702030302020204" pitchFamily="66" charset="0"/>
                          <a:ea typeface="Arial"/>
                          <a:cs typeface="Arial"/>
                          <a:sym typeface="Arial"/>
                        </a:rPr>
                        <a:t>Feis</a:t>
                      </a:r>
                      <a:r>
                        <a:rPr lang="en-US" sz="1400" b="0" i="0" u="none" strike="noStrike" cap="none" dirty="0" smtClean="0">
                          <a:solidFill>
                            <a:schemeClr val="accent2">
                              <a:lumMod val="50000"/>
                            </a:schemeClr>
                          </a:solidFill>
                          <a:effectLst/>
                          <a:latin typeface="Comic Sans MS" panose="030F0702030302020204" pitchFamily="66" charset="0"/>
                          <a:ea typeface="Arial"/>
                          <a:cs typeface="Arial"/>
                          <a:sym typeface="Arial"/>
                        </a:rPr>
                        <a:t> guardian program certification, before accepting the applicant into the </a:t>
                      </a:r>
                      <a:r>
                        <a:rPr lang="en-US" sz="1400" b="0" i="0" u="none" strike="noStrike" cap="none" dirty="0" err="1" smtClean="0">
                          <a:solidFill>
                            <a:schemeClr val="accent2">
                              <a:lumMod val="50000"/>
                            </a:schemeClr>
                          </a:solidFill>
                          <a:effectLst/>
                          <a:latin typeface="Comic Sans MS" panose="030F0702030302020204" pitchFamily="66" charset="0"/>
                          <a:ea typeface="Arial"/>
                          <a:cs typeface="Arial"/>
                          <a:sym typeface="Arial"/>
                        </a:rPr>
                        <a:t>Feis</a:t>
                      </a:r>
                      <a:r>
                        <a:rPr lang="en-US" sz="1400" b="0" i="0" u="none" strike="noStrike" cap="none" dirty="0" smtClean="0">
                          <a:solidFill>
                            <a:schemeClr val="accent2">
                              <a:lumMod val="50000"/>
                            </a:schemeClr>
                          </a:solidFill>
                          <a:effectLst/>
                          <a:latin typeface="Comic Sans MS" panose="030F0702030302020204" pitchFamily="66" charset="0"/>
                          <a:ea typeface="Arial"/>
                          <a:cs typeface="Arial"/>
                          <a:sym typeface="Arial"/>
                        </a:rPr>
                        <a:t> guardian program.</a:t>
                      </a:r>
                    </a:p>
                    <a:p>
                      <a:pPr marL="0" indent="0">
                        <a:buFont typeface="Arial" panose="020B0604020202020204" pitchFamily="34" charset="0"/>
                        <a:buNone/>
                      </a:pPr>
                      <a:endParaRPr lang="en-US" sz="1400" b="0" i="0" u="none" strike="noStrike" cap="none" dirty="0" smtClean="0">
                        <a:solidFill>
                          <a:schemeClr val="accent2">
                            <a:lumMod val="50000"/>
                          </a:schemeClr>
                        </a:solidFill>
                        <a:effectLst/>
                        <a:latin typeface="Comic Sans MS" panose="030F0702030302020204" pitchFamily="66" charset="0"/>
                        <a:ea typeface="Arial"/>
                        <a:cs typeface="Arial"/>
                        <a:sym typeface="Arial"/>
                      </a:endParaRPr>
                    </a:p>
                    <a:p>
                      <a:pPr marL="285750" indent="-285750">
                        <a:buFont typeface="Arial" panose="020B0604020202020204" pitchFamily="34" charset="0"/>
                        <a:buChar char="•"/>
                      </a:pPr>
                      <a:r>
                        <a:rPr lang="en-US" sz="1400" b="0" i="0" u="none" strike="noStrike" cap="none" dirty="0" smtClean="0">
                          <a:solidFill>
                            <a:schemeClr val="accent2">
                              <a:lumMod val="50000"/>
                            </a:schemeClr>
                          </a:solidFill>
                          <a:effectLst/>
                          <a:latin typeface="Comic Sans MS" panose="030F0702030302020204" pitchFamily="66" charset="0"/>
                          <a:ea typeface="Arial"/>
                          <a:cs typeface="Arial"/>
                          <a:sym typeface="Arial"/>
                        </a:rPr>
                        <a:t>Adds requirements to the Mental Health Plan.</a:t>
                      </a:r>
                      <a:endParaRPr lang="en-US" sz="1200" b="1" i="1" dirty="0">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2" name="Picture 1"/>
          <p:cNvPicPr>
            <a:picLocks noChangeAspect="1"/>
          </p:cNvPicPr>
          <p:nvPr/>
        </p:nvPicPr>
        <p:blipFill>
          <a:blip r:embed="rId3"/>
          <a:stretch>
            <a:fillRect/>
          </a:stretch>
        </p:blipFill>
        <p:spPr>
          <a:xfrm rot="670632">
            <a:off x="6856059" y="1009470"/>
            <a:ext cx="1623616" cy="1785488"/>
          </a:xfrm>
          <a:prstGeom prst="rect">
            <a:avLst/>
          </a:prstGeom>
          <a:ln w="228600" cap="sq" cmpd="thickThin">
            <a:solidFill>
              <a:srgbClr val="C00000"/>
            </a:solidFill>
            <a:prstDash val="solid"/>
            <a:miter lim="800000"/>
          </a:ln>
          <a:effectLst>
            <a:innerShdw blurRad="76200">
              <a:srgbClr val="000000"/>
            </a:innerShdw>
          </a:effectLst>
        </p:spPr>
      </p:pic>
    </p:spTree>
    <p:extLst>
      <p:ext uri="{BB962C8B-B14F-4D97-AF65-F5344CB8AC3E}">
        <p14:creationId xmlns:p14="http://schemas.microsoft.com/office/powerpoint/2010/main" val="11822008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9"/>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23</a:t>
            </a:fld>
            <a:endParaRPr/>
          </a:p>
        </p:txBody>
      </p:sp>
      <p:sp>
        <p:nvSpPr>
          <p:cNvPr id="262" name="Google Shape;262;p39"/>
          <p:cNvSpPr txBox="1">
            <a:spLocks noGrp="1"/>
          </p:cNvSpPr>
          <p:nvPr>
            <p:ph type="title" idx="4294967295"/>
          </p:nvPr>
        </p:nvSpPr>
        <p:spPr>
          <a:xfrm>
            <a:off x="866375" y="1023310"/>
            <a:ext cx="3966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6000" b="1" dirty="0">
                <a:solidFill>
                  <a:schemeClr val="accent1">
                    <a:lumMod val="75000"/>
                  </a:schemeClr>
                </a:solidFill>
              </a:rPr>
              <a:t>Thanks!</a:t>
            </a:r>
            <a:endParaRPr sz="6000" b="1" dirty="0">
              <a:solidFill>
                <a:schemeClr val="accent1">
                  <a:lumMod val="75000"/>
                </a:schemeClr>
              </a:solidFill>
            </a:endParaRPr>
          </a:p>
        </p:txBody>
      </p:sp>
      <p:sp>
        <p:nvSpPr>
          <p:cNvPr id="263" name="Google Shape;263;p39"/>
          <p:cNvSpPr txBox="1">
            <a:spLocks noGrp="1"/>
          </p:cNvSpPr>
          <p:nvPr>
            <p:ph type="body" idx="4294967295"/>
          </p:nvPr>
        </p:nvSpPr>
        <p:spPr>
          <a:xfrm>
            <a:off x="866375" y="1955748"/>
            <a:ext cx="3966600" cy="210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600" b="1" i="1" dirty="0" smtClean="0">
                <a:latin typeface="Comic Sans MS" panose="030F0702030302020204" pitchFamily="66" charset="0"/>
              </a:rPr>
              <a:t>“Nothing compares to th</a:t>
            </a:r>
            <a:r>
              <a:rPr lang="en-US" sz="1600" b="1" i="1" dirty="0" smtClean="0">
                <a:latin typeface="Comic Sans MS" panose="030F0702030302020204" pitchFamily="66" charset="0"/>
              </a:rPr>
              <a:t>e simple pleasure of riding a bike.”</a:t>
            </a:r>
          </a:p>
          <a:p>
            <a:pPr marL="0" lvl="0" indent="0" algn="l" rtl="0">
              <a:spcBef>
                <a:spcPts val="0"/>
              </a:spcBef>
              <a:spcAft>
                <a:spcPts val="0"/>
              </a:spcAft>
              <a:buNone/>
            </a:pPr>
            <a:r>
              <a:rPr lang="en-US" sz="1200" b="1" i="1" dirty="0">
                <a:latin typeface="Comic Sans MS" panose="030F0702030302020204" pitchFamily="66" charset="0"/>
              </a:rPr>
              <a:t> </a:t>
            </a:r>
            <a:r>
              <a:rPr lang="en-US" sz="1200" b="1" i="1" dirty="0" smtClean="0">
                <a:latin typeface="Comic Sans MS" panose="030F0702030302020204" pitchFamily="66" charset="0"/>
              </a:rPr>
              <a:t>                          John F. Kennedy</a:t>
            </a:r>
            <a:endParaRPr sz="1200" b="1" i="1" dirty="0">
              <a:latin typeface="Comic Sans MS" panose="030F0702030302020204" pitchFamily="66" charset="0"/>
            </a:endParaRPr>
          </a:p>
          <a:p>
            <a:pPr marL="0" lvl="0" indent="0" algn="l" rtl="0">
              <a:spcBef>
                <a:spcPts val="1000"/>
              </a:spcBef>
              <a:spcAft>
                <a:spcPts val="0"/>
              </a:spcAft>
              <a:buClr>
                <a:schemeClr val="dk1"/>
              </a:buClr>
              <a:buSzPts val="1100"/>
              <a:buFont typeface="Arial"/>
              <a:buNone/>
            </a:pPr>
            <a:endParaRPr lang="en" sz="1200" dirty="0" smtClean="0">
              <a:latin typeface="Comic Sans MS" panose="030F0702030302020204" pitchFamily="66" charset="0"/>
            </a:endParaRPr>
          </a:p>
          <a:p>
            <a:pPr marL="0" lvl="0" indent="0" algn="l" rtl="0">
              <a:spcBef>
                <a:spcPts val="1000"/>
              </a:spcBef>
              <a:spcAft>
                <a:spcPts val="0"/>
              </a:spcAft>
              <a:buClr>
                <a:schemeClr val="dk1"/>
              </a:buClr>
              <a:buSzPts val="1100"/>
              <a:buFont typeface="Arial"/>
              <a:buNone/>
            </a:pPr>
            <a:endParaRPr lang="en" sz="1200" dirty="0" smtClean="0">
              <a:latin typeface="Comic Sans MS" panose="030F0702030302020204" pitchFamily="66" charset="0"/>
            </a:endParaRPr>
          </a:p>
          <a:p>
            <a:pPr marL="0" lvl="0" indent="0" algn="l" rtl="0">
              <a:lnSpc>
                <a:spcPct val="100000"/>
              </a:lnSpc>
              <a:spcAft>
                <a:spcPts val="0"/>
              </a:spcAft>
              <a:buClr>
                <a:schemeClr val="dk1"/>
              </a:buClr>
              <a:buSzPts val="1100"/>
              <a:buFont typeface="Arial"/>
              <a:buNone/>
            </a:pPr>
            <a:r>
              <a:rPr lang="en" sz="1200" dirty="0" smtClean="0">
                <a:latin typeface="Comic Sans MS" panose="030F0702030302020204" pitchFamily="66" charset="0"/>
              </a:rPr>
              <a:t>You </a:t>
            </a:r>
            <a:r>
              <a:rPr lang="en" sz="1200" dirty="0">
                <a:latin typeface="Comic Sans MS" panose="030F0702030302020204" pitchFamily="66" charset="0"/>
              </a:rPr>
              <a:t>can find me at:</a:t>
            </a:r>
            <a:endParaRPr sz="1200" dirty="0">
              <a:latin typeface="Comic Sans MS" panose="030F0702030302020204" pitchFamily="66" charset="0"/>
            </a:endParaRPr>
          </a:p>
          <a:p>
            <a:pPr marL="139700" lvl="0" indent="0" algn="l" rtl="0">
              <a:lnSpc>
                <a:spcPct val="100000"/>
              </a:lnSpc>
              <a:spcAft>
                <a:spcPts val="0"/>
              </a:spcAft>
              <a:buSzPts val="1400"/>
              <a:buNone/>
            </a:pPr>
            <a:r>
              <a:rPr lang="en" sz="1200" dirty="0" smtClean="0">
                <a:latin typeface="Comic Sans MS" panose="030F0702030302020204" pitchFamily="66" charset="0"/>
                <a:hlinkClick r:id="rId3"/>
              </a:rPr>
              <a:t>nbrisson@dadeschools.net</a:t>
            </a:r>
            <a:endParaRPr sz="1200" dirty="0">
              <a:latin typeface="Comic Sans MS" panose="030F0702030302020204" pitchFamily="66" charset="0"/>
            </a:endParaRPr>
          </a:p>
          <a:p>
            <a:pPr marL="139700" lvl="0" indent="0" algn="l" rtl="0">
              <a:lnSpc>
                <a:spcPct val="100000"/>
              </a:lnSpc>
              <a:spcAft>
                <a:spcPts val="0"/>
              </a:spcAft>
              <a:buSzPts val="1400"/>
              <a:buNone/>
            </a:pPr>
            <a:r>
              <a:rPr lang="en" sz="1200" dirty="0" smtClean="0">
                <a:latin typeface="Comic Sans MS" panose="030F0702030302020204" pitchFamily="66" charset="0"/>
              </a:rPr>
              <a:t>305-995-1530</a:t>
            </a:r>
            <a:endParaRPr sz="1200" dirty="0">
              <a:latin typeface="Comic Sans MS" panose="030F0702030302020204" pitchFamily="66" charset="0"/>
            </a:endParaRPr>
          </a:p>
        </p:txBody>
      </p:sp>
      <p:pic>
        <p:nvPicPr>
          <p:cNvPr id="2" name="Picture 1"/>
          <p:cNvPicPr>
            <a:picLocks noChangeAspect="1"/>
          </p:cNvPicPr>
          <p:nvPr/>
        </p:nvPicPr>
        <p:blipFill>
          <a:blip r:embed="rId4"/>
          <a:stretch>
            <a:fillRect/>
          </a:stretch>
        </p:blipFill>
        <p:spPr>
          <a:xfrm rot="21055780">
            <a:off x="5812677" y="1131421"/>
            <a:ext cx="2139362" cy="2732319"/>
          </a:xfrm>
          <a:prstGeom prst="rect">
            <a:avLst/>
          </a:prstGeom>
          <a:ln w="228600" cap="sq" cmpd="thickThin">
            <a:solidFill>
              <a:schemeClr val="accent2">
                <a:lumMod val="75000"/>
              </a:schemeClr>
            </a:solidFill>
            <a:prstDash val="solid"/>
            <a:miter lim="800000"/>
          </a:ln>
          <a:effectLst>
            <a:innerShdw blurRad="76200">
              <a:srgbClr val="000000"/>
            </a:inn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8"/>
          <p:cNvSpPr txBox="1">
            <a:spLocks noGrp="1"/>
          </p:cNvSpPr>
          <p:nvPr>
            <p:ph type="title"/>
          </p:nvPr>
        </p:nvSpPr>
        <p:spPr>
          <a:xfrm>
            <a:off x="866375" y="497875"/>
            <a:ext cx="3966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dirty="0" smtClean="0"/>
              <a:t>HB 91 – Holocaust Education in Public Schools</a:t>
            </a:r>
            <a:endParaRPr b="1" dirty="0"/>
          </a:p>
        </p:txBody>
      </p:sp>
      <p:sp>
        <p:nvSpPr>
          <p:cNvPr id="74" name="Google Shape;74;p18"/>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3</a:t>
            </a:fld>
            <a:endParaRPr/>
          </a:p>
        </p:txBody>
      </p:sp>
      <p:graphicFrame>
        <p:nvGraphicFramePr>
          <p:cNvPr id="2" name="Table 1"/>
          <p:cNvGraphicFramePr>
            <a:graphicFrameLocks noGrp="1"/>
          </p:cNvGraphicFramePr>
          <p:nvPr>
            <p:extLst>
              <p:ext uri="{D42A27DB-BD31-4B8C-83A1-F6EECF244321}">
                <p14:modId xmlns:p14="http://schemas.microsoft.com/office/powerpoint/2010/main" val="3018530730"/>
              </p:ext>
            </p:extLst>
          </p:nvPr>
        </p:nvGraphicFramePr>
        <p:xfrm>
          <a:off x="866375" y="1616718"/>
          <a:ext cx="2303545" cy="1736082"/>
        </p:xfrm>
        <a:graphic>
          <a:graphicData uri="http://schemas.openxmlformats.org/drawingml/2006/table">
            <a:tbl>
              <a:tblPr firstRow="1" firstCol="1" bandRow="1">
                <a:tableStyleId>{EBDD0C6D-D5B7-406C-A200-7B00AA10779F}</a:tableStyleId>
              </a:tblPr>
              <a:tblGrid>
                <a:gridCol w="2303545"/>
              </a:tblGrid>
              <a:tr h="1736082">
                <a:tc>
                  <a:txBody>
                    <a:bodyPr/>
                    <a:lstStyle/>
                    <a:p>
                      <a:pPr marL="0" marR="0">
                        <a:lnSpc>
                          <a:spcPct val="107000"/>
                        </a:lnSpc>
                        <a:spcBef>
                          <a:spcPts val="0"/>
                        </a:spcBef>
                        <a:spcAft>
                          <a:spcPts val="0"/>
                        </a:spcAft>
                      </a:pPr>
                      <a:r>
                        <a:rPr lang="en-US" sz="1200" dirty="0" smtClean="0">
                          <a:effectLst/>
                          <a:latin typeface="Comic Sans MS" panose="030F0702030302020204" pitchFamily="66" charset="0"/>
                        </a:rPr>
                        <a:t>Requiring </a:t>
                      </a:r>
                      <a:r>
                        <a:rPr lang="en-US" sz="1200" dirty="0">
                          <a:effectLst/>
                          <a:latin typeface="Comic Sans MS" panose="030F0702030302020204" pitchFamily="66" charset="0"/>
                        </a:rPr>
                        <a:t>charter school instructional personnel to teach specified </a:t>
                      </a:r>
                      <a:r>
                        <a:rPr lang="en-US" sz="1200">
                          <a:effectLst/>
                          <a:latin typeface="Comic Sans MS" panose="030F0702030302020204" pitchFamily="66" charset="0"/>
                        </a:rPr>
                        <a:t>topics</a:t>
                      </a:r>
                      <a:r>
                        <a:rPr lang="en-US" sz="1200" smtClean="0">
                          <a:effectLst/>
                          <a:latin typeface="Comic Sans MS" panose="030F0702030302020204" pitchFamily="66" charset="0"/>
                        </a:rPr>
                        <a:t>.</a:t>
                      </a:r>
                    </a:p>
                    <a:p>
                      <a:pPr marL="0" marR="0">
                        <a:lnSpc>
                          <a:spcPct val="107000"/>
                        </a:lnSpc>
                        <a:spcBef>
                          <a:spcPts val="0"/>
                        </a:spcBef>
                        <a:spcAft>
                          <a:spcPts val="0"/>
                        </a:spcAft>
                      </a:pPr>
                      <a:endParaRPr lang="en-US" sz="1200" dirty="0">
                        <a:effectLst/>
                        <a:latin typeface="Comic Sans MS" panose="030F0702030302020204" pitchFamily="66"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effectLst/>
                          <a:latin typeface="Comic Sans MS" panose="030F0702030302020204" pitchFamily="66" charset="0"/>
                        </a:rPr>
                        <a:t>SB 1660, SB 1628, SB 184, HB 1213 are related bills</a:t>
                      </a:r>
                      <a:r>
                        <a:rPr lang="en-US" sz="1200" dirty="0" smtClean="0">
                          <a:effectLst/>
                          <a:latin typeface="Comic Sans MS" panose="030F0702030302020204" pitchFamily="66" charset="0"/>
                        </a:rPr>
                        <a:t>.</a:t>
                      </a:r>
                    </a:p>
                    <a:p>
                      <a:pPr marL="0" marR="0">
                        <a:lnSpc>
                          <a:spcPct val="107000"/>
                        </a:lnSpc>
                        <a:spcBef>
                          <a:spcPts val="0"/>
                        </a:spcBef>
                        <a:spcAft>
                          <a:spcPts val="0"/>
                        </a:spcAft>
                      </a:pPr>
                      <a:endParaRPr lang="en-US" sz="1200" dirty="0" smtClean="0">
                        <a:effectLst/>
                        <a:latin typeface="Times New Roman" panose="02020603050405020304" pitchFamily="18" charset="0"/>
                        <a:ea typeface="Calibri" panose="020F0502020204030204" pitchFamily="34" charset="0"/>
                        <a:cs typeface="Times New Roman" panose="02020603050405020304" pitchFamily="18" charset="0"/>
                      </a:endParaRPr>
                    </a:p>
                  </a:txBody>
                  <a:tcPr marL="67543" marR="67543" marT="0" marB="0"/>
                </a:tc>
              </a:tr>
            </a:tbl>
          </a:graphicData>
        </a:graphic>
      </p:graphicFrame>
      <p:pic>
        <p:nvPicPr>
          <p:cNvPr id="3" name="Picture 2"/>
          <p:cNvPicPr>
            <a:picLocks noChangeAspect="1"/>
          </p:cNvPicPr>
          <p:nvPr/>
        </p:nvPicPr>
        <p:blipFill>
          <a:blip r:embed="rId3"/>
          <a:stretch>
            <a:fillRect/>
          </a:stretch>
        </p:blipFill>
        <p:spPr>
          <a:xfrm rot="21112967">
            <a:off x="5660434" y="629729"/>
            <a:ext cx="2543175" cy="2656936"/>
          </a:xfrm>
          <a:prstGeom prst="rect">
            <a:avLst/>
          </a:prstGeom>
          <a:ln w="228600" cap="sq" cmpd="thickThin">
            <a:solidFill>
              <a:srgbClr val="C00000"/>
            </a:solidFill>
            <a:prstDash val="solid"/>
            <a:miter lim="800000"/>
          </a:ln>
          <a:effectLst>
            <a:innerShdw blurRad="76200">
              <a:srgbClr val="000000"/>
            </a:inn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5" name="Google Shape;115;p23"/>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4</a:t>
            </a:fld>
            <a:endParaRPr/>
          </a:p>
        </p:txBody>
      </p:sp>
      <p:sp>
        <p:nvSpPr>
          <p:cNvPr id="3" name="Title 2"/>
          <p:cNvSpPr>
            <a:spLocks noGrp="1"/>
          </p:cNvSpPr>
          <p:nvPr>
            <p:ph type="title"/>
          </p:nvPr>
        </p:nvSpPr>
        <p:spPr>
          <a:xfrm>
            <a:off x="817607" y="1016753"/>
            <a:ext cx="5626200" cy="857400"/>
          </a:xfrm>
        </p:spPr>
        <p:txBody>
          <a:bodyPr/>
          <a:lstStyle/>
          <a:p>
            <a:r>
              <a:rPr lang="en-US" b="1" dirty="0" smtClean="0"/>
              <a:t>HB 953/SB 1578- Education</a:t>
            </a:r>
            <a:endParaRPr lang="en-US" b="1" dirty="0"/>
          </a:p>
        </p:txBody>
      </p:sp>
      <p:graphicFrame>
        <p:nvGraphicFramePr>
          <p:cNvPr id="5" name="Table 4"/>
          <p:cNvGraphicFramePr>
            <a:graphicFrameLocks noGrp="1"/>
          </p:cNvGraphicFramePr>
          <p:nvPr>
            <p:extLst>
              <p:ext uri="{D42A27DB-BD31-4B8C-83A1-F6EECF244321}">
                <p14:modId xmlns:p14="http://schemas.microsoft.com/office/powerpoint/2010/main" val="4281618069"/>
              </p:ext>
            </p:extLst>
          </p:nvPr>
        </p:nvGraphicFramePr>
        <p:xfrm>
          <a:off x="1011936" y="2346800"/>
          <a:ext cx="3275392" cy="1676559"/>
        </p:xfrm>
        <a:graphic>
          <a:graphicData uri="http://schemas.openxmlformats.org/drawingml/2006/table">
            <a:tbl>
              <a:tblPr firstRow="1" firstCol="1" bandRow="1">
                <a:tableStyleId>{EBDD0C6D-D5B7-406C-A200-7B00AA10779F}</a:tableStyleId>
              </a:tblPr>
              <a:tblGrid>
                <a:gridCol w="3275392"/>
              </a:tblGrid>
              <a:tr h="1676559">
                <a:tc>
                  <a:txBody>
                    <a:bodyPr/>
                    <a:lstStyle/>
                    <a:p>
                      <a:pPr marL="0" marR="0">
                        <a:lnSpc>
                          <a:spcPct val="107000"/>
                        </a:lnSpc>
                        <a:spcBef>
                          <a:spcPts val="0"/>
                        </a:spcBef>
                        <a:spcAft>
                          <a:spcPts val="0"/>
                        </a:spcAft>
                      </a:pPr>
                      <a:r>
                        <a:rPr lang="en-US" sz="1600" dirty="0" smtClean="0">
                          <a:solidFill>
                            <a:schemeClr val="bg2">
                              <a:lumMod val="50000"/>
                            </a:schemeClr>
                          </a:solidFill>
                          <a:effectLst/>
                          <a:latin typeface="Comic Sans MS" panose="030F0702030302020204" pitchFamily="66" charset="0"/>
                        </a:rPr>
                        <a:t>Authorizing </a:t>
                      </a:r>
                      <a:r>
                        <a:rPr lang="en-US" sz="1600" dirty="0">
                          <a:solidFill>
                            <a:schemeClr val="bg2">
                              <a:lumMod val="50000"/>
                            </a:schemeClr>
                          </a:solidFill>
                          <a:effectLst/>
                          <a:latin typeface="Comic Sans MS" panose="030F0702030302020204" pitchFamily="66" charset="0"/>
                        </a:rPr>
                        <a:t>district school boards and charter school governing boards to allow a specified number of mental health days as excused absences for students.</a:t>
                      </a:r>
                      <a:endParaRPr lang="en-US" sz="1600" dirty="0">
                        <a:solidFill>
                          <a:schemeClr val="bg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2" name="Picture 1"/>
          <p:cNvPicPr>
            <a:picLocks noChangeAspect="1"/>
          </p:cNvPicPr>
          <p:nvPr/>
        </p:nvPicPr>
        <p:blipFill>
          <a:blip r:embed="rId3"/>
          <a:stretch>
            <a:fillRect/>
          </a:stretch>
        </p:blipFill>
        <p:spPr>
          <a:xfrm rot="494244">
            <a:off x="6938962" y="559628"/>
            <a:ext cx="1334181" cy="1771650"/>
          </a:xfrm>
          <a:prstGeom prst="rect">
            <a:avLst/>
          </a:prstGeom>
          <a:ln w="228600" cap="sq" cmpd="thickThin">
            <a:solidFill>
              <a:srgbClr val="002060"/>
            </a:solidFill>
            <a:prstDash val="solid"/>
            <a:miter lim="800000"/>
          </a:ln>
          <a:effectLst>
            <a:innerShdw blurRad="76200">
              <a:srgbClr val="000000"/>
            </a:inn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1"/>
          <p:cNvSpPr txBox="1">
            <a:spLocks noGrp="1"/>
          </p:cNvSpPr>
          <p:nvPr>
            <p:ph type="title"/>
          </p:nvPr>
        </p:nvSpPr>
        <p:spPr>
          <a:xfrm>
            <a:off x="866375" y="177231"/>
            <a:ext cx="56262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smtClean="0"/>
              <a:t>HB 883/SB 534</a:t>
            </a:r>
            <a:endParaRPr dirty="0"/>
          </a:p>
        </p:txBody>
      </p:sp>
      <p:sp>
        <p:nvSpPr>
          <p:cNvPr id="95" name="Google Shape;95;p21"/>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5</a:t>
            </a:fld>
            <a:endParaRPr/>
          </a:p>
        </p:txBody>
      </p:sp>
      <p:graphicFrame>
        <p:nvGraphicFramePr>
          <p:cNvPr id="3" name="Table 2"/>
          <p:cNvGraphicFramePr>
            <a:graphicFrameLocks noGrp="1"/>
          </p:cNvGraphicFramePr>
          <p:nvPr>
            <p:extLst>
              <p:ext uri="{D42A27DB-BD31-4B8C-83A1-F6EECF244321}">
                <p14:modId xmlns:p14="http://schemas.microsoft.com/office/powerpoint/2010/main" val="3254916682"/>
              </p:ext>
            </p:extLst>
          </p:nvPr>
        </p:nvGraphicFramePr>
        <p:xfrm>
          <a:off x="866376" y="1134615"/>
          <a:ext cx="5909578" cy="3092327"/>
        </p:xfrm>
        <a:graphic>
          <a:graphicData uri="http://schemas.openxmlformats.org/drawingml/2006/table">
            <a:tbl>
              <a:tblPr firstRow="1" firstCol="1" bandRow="1">
                <a:tableStyleId>{EBDD0C6D-D5B7-406C-A200-7B00AA10779F}</a:tableStyleId>
              </a:tblPr>
              <a:tblGrid>
                <a:gridCol w="5909578"/>
              </a:tblGrid>
              <a:tr h="3092327">
                <a:tc>
                  <a:txBody>
                    <a:bodyPr/>
                    <a:lstStyle/>
                    <a:p>
                      <a:r>
                        <a:rPr lang="en-US" sz="1400" b="0" i="0" u="none" strike="noStrike" cap="none" dirty="0" smtClean="0">
                          <a:solidFill>
                            <a:srgbClr val="000000"/>
                          </a:solidFill>
                          <a:effectLst/>
                          <a:latin typeface="Comic Sans MS" panose="030F0702030302020204" pitchFamily="66" charset="0"/>
                          <a:ea typeface="Arial"/>
                          <a:cs typeface="Arial"/>
                          <a:sym typeface="Arial"/>
                        </a:rPr>
                        <a:t>Requires DOE to maintain a disqualification list of certain individuals. </a:t>
                      </a:r>
                    </a:p>
                    <a:p>
                      <a:endParaRPr lang="en-US" sz="1400" b="0" i="0" u="none" strike="noStrike" cap="none" dirty="0" smtClean="0">
                        <a:solidFill>
                          <a:srgbClr val="000000"/>
                        </a:solidFill>
                        <a:effectLst/>
                        <a:latin typeface="Comic Sans MS" panose="030F0702030302020204" pitchFamily="66" charset="0"/>
                        <a:ea typeface="Arial"/>
                        <a:cs typeface="Arial"/>
                        <a:sym typeface="Arial"/>
                      </a:endParaRPr>
                    </a:p>
                    <a:p>
                      <a:r>
                        <a:rPr lang="en-US" sz="1400" b="0" i="0" u="none" strike="noStrike" cap="none" dirty="0" smtClean="0">
                          <a:solidFill>
                            <a:srgbClr val="000000"/>
                          </a:solidFill>
                          <a:effectLst/>
                          <a:latin typeface="Comic Sans MS" panose="030F0702030302020204" pitchFamily="66" charset="0"/>
                          <a:ea typeface="Arial"/>
                          <a:cs typeface="Arial"/>
                          <a:sym typeface="Arial"/>
                        </a:rPr>
                        <a:t>A charter school shall employ or contract with employees who have undergone background screening as provided in s. 1012.32.</a:t>
                      </a:r>
                    </a:p>
                    <a:p>
                      <a:endParaRPr lang="en-US" sz="1400" b="0" i="0" u="none" strike="noStrike" cap="none" dirty="0" smtClean="0">
                        <a:solidFill>
                          <a:srgbClr val="000000"/>
                        </a:solidFill>
                        <a:effectLst/>
                        <a:latin typeface="Comic Sans MS" panose="030F0702030302020204" pitchFamily="66" charset="0"/>
                        <a:ea typeface="Arial"/>
                        <a:cs typeface="Arial"/>
                        <a:sym typeface="Arial"/>
                      </a:endParaRPr>
                    </a:p>
                    <a:p>
                      <a:r>
                        <a:rPr lang="en-US" sz="1400" b="0" i="1" u="none" strike="noStrike" cap="none" dirty="0" smtClean="0">
                          <a:solidFill>
                            <a:srgbClr val="000000"/>
                          </a:solidFill>
                          <a:effectLst/>
                          <a:latin typeface="Comic Sans MS" panose="030F0702030302020204" pitchFamily="66" charset="0"/>
                          <a:ea typeface="Arial"/>
                          <a:cs typeface="Arial"/>
                          <a:sym typeface="Arial"/>
                        </a:rPr>
                        <a:t>An individual may not be employed as an employee or contract personnel of a charter school or serve as a member of a charter school governing board if the individual is on the disqualification list maintained by the department pursuant to s. 1001.10(4)(b</a:t>
                      </a:r>
                      <a:r>
                        <a:rPr lang="en-US" sz="1400" b="1" i="1" u="none" strike="noStrike" cap="none" dirty="0" smtClean="0">
                          <a:solidFill>
                            <a:srgbClr val="000000"/>
                          </a:solidFill>
                          <a:effectLst/>
                          <a:latin typeface="Comic Sans MS" panose="030F0702030302020204" pitchFamily="66" charset="0"/>
                          <a:ea typeface="Arial"/>
                          <a:cs typeface="Arial"/>
                          <a:sym typeface="Arial"/>
                        </a:rPr>
                        <a:t>). </a:t>
                      </a:r>
                    </a:p>
                    <a:p>
                      <a:endParaRPr lang="en-US" sz="1400" b="1" i="1" u="none" strike="noStrike" cap="none" dirty="0" smtClean="0">
                        <a:solidFill>
                          <a:srgbClr val="000000"/>
                        </a:solidFill>
                        <a:effectLst/>
                        <a:latin typeface="Comic Sans MS" panose="030F0702030302020204" pitchFamily="66" charset="0"/>
                        <a:ea typeface="Arial"/>
                        <a:cs typeface="Arial"/>
                        <a:sym typeface="Arial"/>
                      </a:endParaRPr>
                    </a:p>
                    <a:p>
                      <a:r>
                        <a:rPr lang="en-US" sz="1400" b="1" i="1" u="none" strike="noStrike" cap="none" dirty="0" smtClean="0">
                          <a:solidFill>
                            <a:srgbClr val="000000"/>
                          </a:solidFill>
                          <a:effectLst/>
                          <a:latin typeface="Comic Sans MS" panose="030F0702030302020204" pitchFamily="66" charset="0"/>
                          <a:ea typeface="Arial"/>
                          <a:cs typeface="Arial"/>
                          <a:sym typeface="Arial"/>
                        </a:rPr>
                        <a:t>Before making an offer of employment, the charter school must check the database under s.1012.21 and if the individual is in the database, the charter must document the individual’s suitability for employment at the school.</a:t>
                      </a:r>
                      <a:endParaRPr lang="en-US" sz="16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6" name="Google Shape;93;p21"/>
          <p:cNvSpPr txBox="1">
            <a:spLocks/>
          </p:cNvSpPr>
          <p:nvPr/>
        </p:nvSpPr>
        <p:spPr>
          <a:xfrm>
            <a:off x="751477" y="338258"/>
            <a:ext cx="5626200" cy="8574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ts val="2800"/>
              <a:buFont typeface="Inconsolata"/>
              <a:buNone/>
              <a:defRPr sz="2800" b="0" i="0" u="none" strike="noStrike" cap="none">
                <a:solidFill>
                  <a:srgbClr val="434343"/>
                </a:solidFill>
                <a:latin typeface="Inconsolata"/>
                <a:ea typeface="Inconsolata"/>
                <a:cs typeface="Inconsolata"/>
                <a:sym typeface="Inconsolata"/>
              </a:defRPr>
            </a:lvl1pPr>
            <a:lvl2pPr marR="0" lvl="1" algn="l" rtl="0">
              <a:lnSpc>
                <a:spcPct val="100000"/>
              </a:lnSpc>
              <a:spcBef>
                <a:spcPts val="0"/>
              </a:spcBef>
              <a:spcAft>
                <a:spcPts val="0"/>
              </a:spcAft>
              <a:buClr>
                <a:srgbClr val="434343"/>
              </a:buClr>
              <a:buSzPts val="2800"/>
              <a:buFont typeface="Inconsolata"/>
              <a:buNone/>
              <a:defRPr sz="2800" b="0" i="0" u="none" strike="noStrike" cap="none">
                <a:solidFill>
                  <a:srgbClr val="434343"/>
                </a:solidFill>
                <a:latin typeface="Inconsolata"/>
                <a:ea typeface="Inconsolata"/>
                <a:cs typeface="Inconsolata"/>
                <a:sym typeface="Inconsolata"/>
              </a:defRPr>
            </a:lvl2pPr>
            <a:lvl3pPr marR="0" lvl="2" algn="l" rtl="0">
              <a:lnSpc>
                <a:spcPct val="100000"/>
              </a:lnSpc>
              <a:spcBef>
                <a:spcPts val="0"/>
              </a:spcBef>
              <a:spcAft>
                <a:spcPts val="0"/>
              </a:spcAft>
              <a:buClr>
                <a:srgbClr val="434343"/>
              </a:buClr>
              <a:buSzPts val="2800"/>
              <a:buFont typeface="Inconsolata"/>
              <a:buNone/>
              <a:defRPr sz="2800" b="0" i="0" u="none" strike="noStrike" cap="none">
                <a:solidFill>
                  <a:srgbClr val="434343"/>
                </a:solidFill>
                <a:latin typeface="Inconsolata"/>
                <a:ea typeface="Inconsolata"/>
                <a:cs typeface="Inconsolata"/>
                <a:sym typeface="Inconsolata"/>
              </a:defRPr>
            </a:lvl3pPr>
            <a:lvl4pPr marR="0" lvl="3" algn="l" rtl="0">
              <a:lnSpc>
                <a:spcPct val="100000"/>
              </a:lnSpc>
              <a:spcBef>
                <a:spcPts val="0"/>
              </a:spcBef>
              <a:spcAft>
                <a:spcPts val="0"/>
              </a:spcAft>
              <a:buClr>
                <a:srgbClr val="434343"/>
              </a:buClr>
              <a:buSzPts val="2800"/>
              <a:buFont typeface="Inconsolata"/>
              <a:buNone/>
              <a:defRPr sz="2800" b="0" i="0" u="none" strike="noStrike" cap="none">
                <a:solidFill>
                  <a:srgbClr val="434343"/>
                </a:solidFill>
                <a:latin typeface="Inconsolata"/>
                <a:ea typeface="Inconsolata"/>
                <a:cs typeface="Inconsolata"/>
                <a:sym typeface="Inconsolata"/>
              </a:defRPr>
            </a:lvl4pPr>
            <a:lvl5pPr marR="0" lvl="4" algn="l" rtl="0">
              <a:lnSpc>
                <a:spcPct val="100000"/>
              </a:lnSpc>
              <a:spcBef>
                <a:spcPts val="0"/>
              </a:spcBef>
              <a:spcAft>
                <a:spcPts val="0"/>
              </a:spcAft>
              <a:buClr>
                <a:srgbClr val="434343"/>
              </a:buClr>
              <a:buSzPts val="2800"/>
              <a:buFont typeface="Inconsolata"/>
              <a:buNone/>
              <a:defRPr sz="2800" b="0" i="0" u="none" strike="noStrike" cap="none">
                <a:solidFill>
                  <a:srgbClr val="434343"/>
                </a:solidFill>
                <a:latin typeface="Inconsolata"/>
                <a:ea typeface="Inconsolata"/>
                <a:cs typeface="Inconsolata"/>
                <a:sym typeface="Inconsolata"/>
              </a:defRPr>
            </a:lvl5pPr>
            <a:lvl6pPr marR="0" lvl="5" algn="l" rtl="0">
              <a:lnSpc>
                <a:spcPct val="100000"/>
              </a:lnSpc>
              <a:spcBef>
                <a:spcPts val="0"/>
              </a:spcBef>
              <a:spcAft>
                <a:spcPts val="0"/>
              </a:spcAft>
              <a:buClr>
                <a:srgbClr val="434343"/>
              </a:buClr>
              <a:buSzPts val="2800"/>
              <a:buFont typeface="Inconsolata"/>
              <a:buNone/>
              <a:defRPr sz="2800" b="0" i="0" u="none" strike="noStrike" cap="none">
                <a:solidFill>
                  <a:srgbClr val="434343"/>
                </a:solidFill>
                <a:latin typeface="Inconsolata"/>
                <a:ea typeface="Inconsolata"/>
                <a:cs typeface="Inconsolata"/>
                <a:sym typeface="Inconsolata"/>
              </a:defRPr>
            </a:lvl6pPr>
            <a:lvl7pPr marR="0" lvl="6" algn="l" rtl="0">
              <a:lnSpc>
                <a:spcPct val="100000"/>
              </a:lnSpc>
              <a:spcBef>
                <a:spcPts val="0"/>
              </a:spcBef>
              <a:spcAft>
                <a:spcPts val="0"/>
              </a:spcAft>
              <a:buClr>
                <a:srgbClr val="434343"/>
              </a:buClr>
              <a:buSzPts val="2800"/>
              <a:buFont typeface="Inconsolata"/>
              <a:buNone/>
              <a:defRPr sz="2800" b="0" i="0" u="none" strike="noStrike" cap="none">
                <a:solidFill>
                  <a:srgbClr val="434343"/>
                </a:solidFill>
                <a:latin typeface="Inconsolata"/>
                <a:ea typeface="Inconsolata"/>
                <a:cs typeface="Inconsolata"/>
                <a:sym typeface="Inconsolata"/>
              </a:defRPr>
            </a:lvl7pPr>
            <a:lvl8pPr marR="0" lvl="7" algn="l" rtl="0">
              <a:lnSpc>
                <a:spcPct val="100000"/>
              </a:lnSpc>
              <a:spcBef>
                <a:spcPts val="0"/>
              </a:spcBef>
              <a:spcAft>
                <a:spcPts val="0"/>
              </a:spcAft>
              <a:buClr>
                <a:srgbClr val="434343"/>
              </a:buClr>
              <a:buSzPts val="2800"/>
              <a:buFont typeface="Inconsolata"/>
              <a:buNone/>
              <a:defRPr sz="2800" b="0" i="0" u="none" strike="noStrike" cap="none">
                <a:solidFill>
                  <a:srgbClr val="434343"/>
                </a:solidFill>
                <a:latin typeface="Inconsolata"/>
                <a:ea typeface="Inconsolata"/>
                <a:cs typeface="Inconsolata"/>
                <a:sym typeface="Inconsolata"/>
              </a:defRPr>
            </a:lvl8pPr>
            <a:lvl9pPr marR="0" lvl="8" algn="l" rtl="0">
              <a:lnSpc>
                <a:spcPct val="100000"/>
              </a:lnSpc>
              <a:spcBef>
                <a:spcPts val="0"/>
              </a:spcBef>
              <a:spcAft>
                <a:spcPts val="0"/>
              </a:spcAft>
              <a:buClr>
                <a:srgbClr val="434343"/>
              </a:buClr>
              <a:buSzPts val="2800"/>
              <a:buFont typeface="Inconsolata"/>
              <a:buNone/>
              <a:defRPr sz="2800" b="0" i="0" u="none" strike="noStrike" cap="none">
                <a:solidFill>
                  <a:srgbClr val="434343"/>
                </a:solidFill>
                <a:latin typeface="Inconsolata"/>
                <a:ea typeface="Inconsolata"/>
                <a:cs typeface="Inconsolata"/>
                <a:sym typeface="Inconsolata"/>
              </a:defRPr>
            </a:lvl9pPr>
          </a:lstStyle>
          <a:p>
            <a:endParaRPr lang="en-US" dirty="0"/>
          </a:p>
        </p:txBody>
      </p:sp>
      <p:pic>
        <p:nvPicPr>
          <p:cNvPr id="2" name="Picture 1"/>
          <p:cNvPicPr>
            <a:picLocks noChangeAspect="1"/>
          </p:cNvPicPr>
          <p:nvPr/>
        </p:nvPicPr>
        <p:blipFill>
          <a:blip r:embed="rId3"/>
          <a:stretch>
            <a:fillRect/>
          </a:stretch>
        </p:blipFill>
        <p:spPr>
          <a:xfrm rot="20675880">
            <a:off x="6929530" y="558297"/>
            <a:ext cx="1460007" cy="1823193"/>
          </a:xfrm>
          <a:prstGeom prst="rect">
            <a:avLst/>
          </a:prstGeom>
          <a:ln w="228600" cap="sq" cmpd="thickThin">
            <a:solidFill>
              <a:srgbClr val="FF0000"/>
            </a:solidFill>
            <a:prstDash val="solid"/>
            <a:miter lim="800000"/>
          </a:ln>
          <a:effectLst>
            <a:innerShdw blurRad="76200">
              <a:srgbClr val="000000"/>
            </a:inn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5"/>
          <p:cNvSpPr txBox="1">
            <a:spLocks noGrp="1"/>
          </p:cNvSpPr>
          <p:nvPr>
            <p:ph type="title"/>
          </p:nvPr>
        </p:nvSpPr>
        <p:spPr>
          <a:xfrm>
            <a:off x="866375" y="642310"/>
            <a:ext cx="3966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800" b="1" dirty="0" smtClean="0"/>
              <a:t>HB 953/SB 1578</a:t>
            </a:r>
            <a:r>
              <a:rPr lang="en-US" sz="2800" b="1" dirty="0" smtClean="0"/>
              <a:t> - Education</a:t>
            </a:r>
            <a:endParaRPr sz="2800" b="1" dirty="0"/>
          </a:p>
        </p:txBody>
      </p:sp>
      <p:sp>
        <p:nvSpPr>
          <p:cNvPr id="133" name="Google Shape;133;p25"/>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6</a:t>
            </a:fld>
            <a:endParaRPr/>
          </a:p>
        </p:txBody>
      </p:sp>
      <p:sp>
        <p:nvSpPr>
          <p:cNvPr id="2" name="Text Placeholder 1"/>
          <p:cNvSpPr>
            <a:spLocks noGrp="1"/>
          </p:cNvSpPr>
          <p:nvPr>
            <p:ph type="body" idx="1"/>
          </p:nvPr>
        </p:nvSpPr>
        <p:spPr>
          <a:xfrm>
            <a:off x="935387" y="1393690"/>
            <a:ext cx="3966600" cy="2833500"/>
          </a:xfrm>
        </p:spPr>
        <p:txBody>
          <a:bodyPr/>
          <a:lstStyle/>
          <a:p>
            <a:pPr marL="139700" indent="0">
              <a:buNone/>
            </a:pPr>
            <a:r>
              <a:rPr lang="en-US" sz="1600" dirty="0">
                <a:solidFill>
                  <a:schemeClr val="tx2">
                    <a:lumMod val="25000"/>
                  </a:schemeClr>
                </a:solidFill>
                <a:latin typeface="Comic Sans MS" panose="030F0702030302020204" pitchFamily="66" charset="0"/>
              </a:rPr>
              <a:t>Amends s. 1002.33. </a:t>
            </a:r>
            <a:endParaRPr lang="en-US" sz="1600" dirty="0" smtClean="0">
              <a:solidFill>
                <a:schemeClr val="tx2">
                  <a:lumMod val="25000"/>
                </a:schemeClr>
              </a:solidFill>
              <a:latin typeface="Comic Sans MS" panose="030F0702030302020204" pitchFamily="66" charset="0"/>
            </a:endParaRPr>
          </a:p>
          <a:p>
            <a:r>
              <a:rPr lang="en-US" sz="1600" dirty="0" smtClean="0">
                <a:solidFill>
                  <a:schemeClr val="tx2">
                    <a:lumMod val="25000"/>
                  </a:schemeClr>
                </a:solidFill>
                <a:latin typeface="Comic Sans MS" panose="030F0702030302020204" pitchFamily="66" charset="0"/>
              </a:rPr>
              <a:t>Authorizes </a:t>
            </a:r>
            <a:r>
              <a:rPr lang="en-US" sz="1600" dirty="0">
                <a:solidFill>
                  <a:schemeClr val="tx2">
                    <a:lumMod val="25000"/>
                  </a:schemeClr>
                </a:solidFill>
                <a:latin typeface="Comic Sans MS" panose="030F0702030302020204" pitchFamily="66" charset="0"/>
              </a:rPr>
              <a:t>state universities and Florida College System institutions to sponsor charter schools; </a:t>
            </a:r>
            <a:endParaRPr lang="en-US" sz="1600" dirty="0" smtClean="0">
              <a:solidFill>
                <a:schemeClr val="tx2">
                  <a:lumMod val="25000"/>
                </a:schemeClr>
              </a:solidFill>
              <a:latin typeface="Comic Sans MS" panose="030F0702030302020204" pitchFamily="66" charset="0"/>
            </a:endParaRPr>
          </a:p>
          <a:p>
            <a:r>
              <a:rPr lang="en-US" sz="1600" dirty="0" smtClean="0">
                <a:solidFill>
                  <a:schemeClr val="tx2">
                    <a:lumMod val="25000"/>
                  </a:schemeClr>
                </a:solidFill>
                <a:latin typeface="Comic Sans MS" panose="030F0702030302020204" pitchFamily="66" charset="0"/>
              </a:rPr>
              <a:t>revises </a:t>
            </a:r>
            <a:r>
              <a:rPr lang="en-US" sz="1600" dirty="0">
                <a:solidFill>
                  <a:schemeClr val="tx2">
                    <a:lumMod val="25000"/>
                  </a:schemeClr>
                </a:solidFill>
                <a:latin typeface="Comic Sans MS" panose="030F0702030302020204" pitchFamily="66" charset="0"/>
              </a:rPr>
              <a:t>reporting and accountability requirements; provides for funding; </a:t>
            </a:r>
            <a:endParaRPr lang="en-US" sz="1600" dirty="0" smtClean="0">
              <a:solidFill>
                <a:schemeClr val="tx2">
                  <a:lumMod val="25000"/>
                </a:schemeClr>
              </a:solidFill>
              <a:latin typeface="Comic Sans MS" panose="030F0702030302020204" pitchFamily="66" charset="0"/>
            </a:endParaRPr>
          </a:p>
          <a:p>
            <a:r>
              <a:rPr lang="en-US" sz="1600" dirty="0" smtClean="0">
                <a:solidFill>
                  <a:schemeClr val="tx2">
                    <a:lumMod val="25000"/>
                  </a:schemeClr>
                </a:solidFill>
                <a:latin typeface="Comic Sans MS" panose="030F0702030302020204" pitchFamily="66" charset="0"/>
              </a:rPr>
              <a:t>authorizes </a:t>
            </a:r>
            <a:r>
              <a:rPr lang="en-US" sz="1600" dirty="0">
                <a:solidFill>
                  <a:schemeClr val="tx2">
                    <a:lumMod val="25000"/>
                  </a:schemeClr>
                </a:solidFill>
                <a:latin typeface="Comic Sans MS" panose="030F0702030302020204" pitchFamily="66" charset="0"/>
              </a:rPr>
              <a:t>career and professional academy to be offered by charter school.</a:t>
            </a:r>
          </a:p>
        </p:txBody>
      </p:sp>
      <p:pic>
        <p:nvPicPr>
          <p:cNvPr id="3" name="Picture 2"/>
          <p:cNvPicPr>
            <a:picLocks noChangeAspect="1"/>
          </p:cNvPicPr>
          <p:nvPr/>
        </p:nvPicPr>
        <p:blipFill>
          <a:blip r:embed="rId3"/>
          <a:stretch>
            <a:fillRect/>
          </a:stretch>
        </p:blipFill>
        <p:spPr>
          <a:xfrm rot="533305">
            <a:off x="5572665" y="642310"/>
            <a:ext cx="2509298" cy="2523583"/>
          </a:xfrm>
          <a:prstGeom prst="rect">
            <a:avLst/>
          </a:prstGeom>
          <a:ln w="228600" cap="sq" cmpd="thickThin">
            <a:solidFill>
              <a:srgbClr val="0070C0"/>
            </a:solidFill>
            <a:prstDash val="solid"/>
            <a:miter lim="800000"/>
          </a:ln>
          <a:effectLst>
            <a:innerShdw blurRad="76200">
              <a:srgbClr val="000000"/>
            </a:inn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5"/>
          <p:cNvSpPr txBox="1">
            <a:spLocks noGrp="1"/>
          </p:cNvSpPr>
          <p:nvPr>
            <p:ph type="title"/>
          </p:nvPr>
        </p:nvSpPr>
        <p:spPr>
          <a:xfrm>
            <a:off x="866375" y="642310"/>
            <a:ext cx="3966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800" b="1" dirty="0" smtClean="0"/>
              <a:t>HB 953/SB 1578</a:t>
            </a:r>
            <a:r>
              <a:rPr lang="en-US" sz="2800" b="1" dirty="0" smtClean="0"/>
              <a:t> – Education, cont.</a:t>
            </a:r>
            <a:endParaRPr sz="2800" b="1" dirty="0"/>
          </a:p>
        </p:txBody>
      </p:sp>
      <p:sp>
        <p:nvSpPr>
          <p:cNvPr id="133" name="Google Shape;133;p25"/>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7</a:t>
            </a:fld>
            <a:endParaRPr/>
          </a:p>
        </p:txBody>
      </p:sp>
      <p:sp>
        <p:nvSpPr>
          <p:cNvPr id="2" name="Text Placeholder 1"/>
          <p:cNvSpPr>
            <a:spLocks noGrp="1"/>
          </p:cNvSpPr>
          <p:nvPr>
            <p:ph type="body" idx="1"/>
          </p:nvPr>
        </p:nvSpPr>
        <p:spPr>
          <a:xfrm>
            <a:off x="935387" y="1393690"/>
            <a:ext cx="3966600" cy="2833500"/>
          </a:xfrm>
        </p:spPr>
        <p:txBody>
          <a:bodyPr/>
          <a:lstStyle/>
          <a:p>
            <a:pPr marL="139700" indent="0">
              <a:buNone/>
            </a:pPr>
            <a:r>
              <a:rPr lang="en-US" sz="1600" dirty="0" smtClean="0">
                <a:solidFill>
                  <a:schemeClr val="tx2">
                    <a:lumMod val="25000"/>
                  </a:schemeClr>
                </a:solidFill>
                <a:latin typeface="Comic Sans MS" panose="030F0702030302020204" pitchFamily="66" charset="0"/>
              </a:rPr>
              <a:t>Specifically:</a:t>
            </a:r>
          </a:p>
          <a:p>
            <a:r>
              <a:rPr lang="en-US" sz="1600" i="1" dirty="0">
                <a:solidFill>
                  <a:schemeClr val="tx2">
                    <a:lumMod val="25000"/>
                  </a:schemeClr>
                </a:solidFill>
                <a:latin typeface="Comic Sans MS" panose="030F0702030302020204" pitchFamily="66" charset="0"/>
              </a:rPr>
              <a:t>The board of trustees of a sponsoring state university or Florida College System institution under paragraph (a) is the local educational agency for all charter schools it sponsors for purposes or receiving federal funds and accepts full responsibility of all local educational agency </a:t>
            </a:r>
            <a:r>
              <a:rPr lang="en-US" sz="1600" i="1" dirty="0" smtClean="0">
                <a:solidFill>
                  <a:schemeClr val="tx2">
                    <a:lumMod val="25000"/>
                  </a:schemeClr>
                </a:solidFill>
                <a:latin typeface="Comic Sans MS" panose="030F0702030302020204" pitchFamily="66" charset="0"/>
              </a:rPr>
              <a:t>requirements</a:t>
            </a:r>
            <a:endParaRPr lang="en-US" sz="1600" dirty="0">
              <a:solidFill>
                <a:schemeClr val="tx2">
                  <a:lumMod val="25000"/>
                </a:schemeClr>
              </a:solidFill>
              <a:latin typeface="Comic Sans MS" panose="030F0702030302020204" pitchFamily="66" charset="0"/>
            </a:endParaRPr>
          </a:p>
        </p:txBody>
      </p:sp>
      <p:pic>
        <p:nvPicPr>
          <p:cNvPr id="3" name="Picture 2"/>
          <p:cNvPicPr>
            <a:picLocks noChangeAspect="1"/>
          </p:cNvPicPr>
          <p:nvPr/>
        </p:nvPicPr>
        <p:blipFill>
          <a:blip r:embed="rId3"/>
          <a:stretch>
            <a:fillRect/>
          </a:stretch>
        </p:blipFill>
        <p:spPr>
          <a:xfrm rot="20901032">
            <a:off x="5949994" y="814523"/>
            <a:ext cx="2085975" cy="2190750"/>
          </a:xfrm>
          <a:prstGeom prst="rect">
            <a:avLst/>
          </a:prstGeom>
          <a:ln w="228600" cap="sq" cmpd="thickThin">
            <a:solidFill>
              <a:srgbClr val="FFC000"/>
            </a:solidFill>
            <a:prstDash val="solid"/>
            <a:miter lim="800000"/>
          </a:ln>
          <a:effectLst>
            <a:innerShdw blurRad="76200">
              <a:srgbClr val="000000"/>
            </a:innerShdw>
          </a:effectLst>
        </p:spPr>
      </p:pic>
    </p:spTree>
    <p:extLst>
      <p:ext uri="{BB962C8B-B14F-4D97-AF65-F5344CB8AC3E}">
        <p14:creationId xmlns:p14="http://schemas.microsoft.com/office/powerpoint/2010/main" val="867979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5"/>
          <p:cNvSpPr txBox="1">
            <a:spLocks noGrp="1"/>
          </p:cNvSpPr>
          <p:nvPr>
            <p:ph type="title"/>
          </p:nvPr>
        </p:nvSpPr>
        <p:spPr>
          <a:xfrm>
            <a:off x="866375" y="642310"/>
            <a:ext cx="3966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800" b="1" dirty="0" smtClean="0"/>
              <a:t>HB 953/SB 1578</a:t>
            </a:r>
            <a:r>
              <a:rPr lang="en-US" sz="2800" b="1" dirty="0" smtClean="0"/>
              <a:t> – Education, cont.</a:t>
            </a:r>
            <a:endParaRPr sz="2800" b="1" dirty="0"/>
          </a:p>
        </p:txBody>
      </p:sp>
      <p:sp>
        <p:nvSpPr>
          <p:cNvPr id="133" name="Google Shape;133;p25"/>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8</a:t>
            </a:fld>
            <a:endParaRPr/>
          </a:p>
        </p:txBody>
      </p:sp>
      <p:sp>
        <p:nvSpPr>
          <p:cNvPr id="2" name="Text Placeholder 1"/>
          <p:cNvSpPr>
            <a:spLocks noGrp="1"/>
          </p:cNvSpPr>
          <p:nvPr>
            <p:ph type="body" idx="1"/>
          </p:nvPr>
        </p:nvSpPr>
        <p:spPr>
          <a:xfrm>
            <a:off x="935387" y="1393690"/>
            <a:ext cx="3966600" cy="2833500"/>
          </a:xfrm>
        </p:spPr>
        <p:txBody>
          <a:bodyPr/>
          <a:lstStyle/>
          <a:p>
            <a:pPr marL="139700" indent="0">
              <a:buNone/>
            </a:pPr>
            <a:r>
              <a:rPr lang="en-US" sz="1600" dirty="0" smtClean="0">
                <a:solidFill>
                  <a:schemeClr val="bg2">
                    <a:lumMod val="50000"/>
                  </a:schemeClr>
                </a:solidFill>
                <a:latin typeface="Comic Sans MS" panose="030F0702030302020204" pitchFamily="66" charset="0"/>
              </a:rPr>
              <a:t>Specifically:</a:t>
            </a:r>
          </a:p>
          <a:p>
            <a:r>
              <a:rPr lang="en-US" sz="1600" i="1" dirty="0">
                <a:solidFill>
                  <a:schemeClr val="bg2">
                    <a:lumMod val="50000"/>
                  </a:schemeClr>
                </a:solidFill>
                <a:latin typeface="Comic Sans MS" panose="030F0702030302020204" pitchFamily="66" charset="0"/>
              </a:rPr>
              <a:t>C) Sponsor accountability. –</a:t>
            </a:r>
            <a:endParaRPr lang="en-US" sz="1600" dirty="0">
              <a:solidFill>
                <a:schemeClr val="bg2">
                  <a:lumMod val="50000"/>
                </a:schemeClr>
              </a:solidFill>
              <a:latin typeface="Comic Sans MS" panose="030F0702030302020204" pitchFamily="66" charset="0"/>
            </a:endParaRPr>
          </a:p>
          <a:p>
            <a:pPr marL="139700" indent="0">
              <a:buNone/>
            </a:pPr>
            <a:r>
              <a:rPr lang="en-US" sz="1600" i="1" dirty="0" smtClean="0">
                <a:solidFill>
                  <a:schemeClr val="bg2">
                    <a:lumMod val="50000"/>
                  </a:schemeClr>
                </a:solidFill>
                <a:latin typeface="Comic Sans MS" panose="030F0702030302020204" pitchFamily="66" charset="0"/>
              </a:rPr>
              <a:t>1</a:t>
            </a:r>
            <a:r>
              <a:rPr lang="en-US" sz="1600" i="1" dirty="0">
                <a:solidFill>
                  <a:schemeClr val="bg2">
                    <a:lumMod val="50000"/>
                  </a:schemeClr>
                </a:solidFill>
                <a:latin typeface="Comic Sans MS" panose="030F0702030302020204" pitchFamily="66" charset="0"/>
              </a:rPr>
              <a:t>. The department shall, in collaboration with charter school sponsors and charter school operators, develop a sponsor evaluation framework that must address, at a minimum</a:t>
            </a:r>
            <a:r>
              <a:rPr lang="en-US" sz="1600" i="1" dirty="0" smtClean="0">
                <a:solidFill>
                  <a:schemeClr val="bg2">
                    <a:lumMod val="50000"/>
                  </a:schemeClr>
                </a:solidFill>
                <a:latin typeface="Comic Sans MS" panose="030F0702030302020204" pitchFamily="66" charset="0"/>
              </a:rPr>
              <a:t>:</a:t>
            </a:r>
            <a:endParaRPr lang="en-US" sz="1600" dirty="0">
              <a:solidFill>
                <a:schemeClr val="bg2">
                  <a:lumMod val="50000"/>
                </a:schemeClr>
              </a:solidFill>
              <a:latin typeface="Comic Sans MS" panose="030F0702030302020204" pitchFamily="66" charset="0"/>
            </a:endParaRPr>
          </a:p>
        </p:txBody>
      </p:sp>
      <p:pic>
        <p:nvPicPr>
          <p:cNvPr id="3" name="Picture 2"/>
          <p:cNvPicPr>
            <a:picLocks noChangeAspect="1"/>
          </p:cNvPicPr>
          <p:nvPr/>
        </p:nvPicPr>
        <p:blipFill>
          <a:blip r:embed="rId3"/>
          <a:stretch>
            <a:fillRect/>
          </a:stretch>
        </p:blipFill>
        <p:spPr>
          <a:xfrm rot="970142">
            <a:off x="5814604" y="827994"/>
            <a:ext cx="2095500" cy="2181225"/>
          </a:xfrm>
          <a:prstGeom prst="rect">
            <a:avLst/>
          </a:prstGeom>
          <a:ln w="228600" cap="sq" cmpd="thickThin">
            <a:solidFill>
              <a:srgbClr val="00B0F0"/>
            </a:solidFill>
            <a:prstDash val="solid"/>
            <a:miter lim="800000"/>
          </a:ln>
          <a:effectLst>
            <a:innerShdw blurRad="76200">
              <a:srgbClr val="000000"/>
            </a:innerShdw>
          </a:effectLst>
        </p:spPr>
      </p:pic>
    </p:spTree>
    <p:extLst>
      <p:ext uri="{BB962C8B-B14F-4D97-AF65-F5344CB8AC3E}">
        <p14:creationId xmlns:p14="http://schemas.microsoft.com/office/powerpoint/2010/main" val="3843848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5"/>
          <p:cNvSpPr txBox="1">
            <a:spLocks noGrp="1"/>
          </p:cNvSpPr>
          <p:nvPr>
            <p:ph type="title"/>
          </p:nvPr>
        </p:nvSpPr>
        <p:spPr>
          <a:xfrm>
            <a:off x="866375" y="536290"/>
            <a:ext cx="3966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800" b="1" dirty="0" smtClean="0"/>
              <a:t>HB 953/SB 1578</a:t>
            </a:r>
            <a:r>
              <a:rPr lang="en-US" sz="2800" b="1" dirty="0" smtClean="0"/>
              <a:t> – Education, cont.</a:t>
            </a:r>
            <a:endParaRPr sz="2800" b="1" dirty="0"/>
          </a:p>
        </p:txBody>
      </p:sp>
      <p:sp>
        <p:nvSpPr>
          <p:cNvPr id="133" name="Google Shape;133;p25"/>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9</a:t>
            </a:fld>
            <a:endParaRPr/>
          </a:p>
        </p:txBody>
      </p:sp>
      <p:sp>
        <p:nvSpPr>
          <p:cNvPr id="2" name="Text Placeholder 1"/>
          <p:cNvSpPr>
            <a:spLocks noGrp="1"/>
          </p:cNvSpPr>
          <p:nvPr>
            <p:ph type="body" idx="1"/>
          </p:nvPr>
        </p:nvSpPr>
        <p:spPr>
          <a:xfrm>
            <a:off x="912107" y="1281546"/>
            <a:ext cx="4223209" cy="2833500"/>
          </a:xfrm>
        </p:spPr>
        <p:txBody>
          <a:bodyPr/>
          <a:lstStyle/>
          <a:p>
            <a:pPr marL="139700" indent="0">
              <a:buNone/>
            </a:pPr>
            <a:r>
              <a:rPr lang="en-US" sz="1600" dirty="0" smtClean="0">
                <a:solidFill>
                  <a:schemeClr val="tx2">
                    <a:lumMod val="25000"/>
                  </a:schemeClr>
                </a:solidFill>
                <a:latin typeface="Comic Sans MS" panose="030F0702030302020204" pitchFamily="66" charset="0"/>
              </a:rPr>
              <a:t>Specifically:</a:t>
            </a:r>
          </a:p>
          <a:p>
            <a:r>
              <a:rPr lang="en-US" sz="1400" i="1" dirty="0">
                <a:solidFill>
                  <a:schemeClr val="tx2">
                    <a:lumMod val="25000"/>
                  </a:schemeClr>
                </a:solidFill>
                <a:latin typeface="Comic Sans MS" panose="030F0702030302020204" pitchFamily="66" charset="0"/>
              </a:rPr>
              <a:t>a. The sponsor’s strategic vision for charter school authorizing and the sponsor’s progress toward that vision.</a:t>
            </a:r>
            <a:endParaRPr lang="en-US" sz="1400" dirty="0">
              <a:solidFill>
                <a:schemeClr val="tx2">
                  <a:lumMod val="25000"/>
                </a:schemeClr>
              </a:solidFill>
              <a:latin typeface="Comic Sans MS" panose="030F0702030302020204" pitchFamily="66" charset="0"/>
            </a:endParaRPr>
          </a:p>
          <a:p>
            <a:r>
              <a:rPr lang="en-US" sz="1400" i="1" dirty="0">
                <a:solidFill>
                  <a:schemeClr val="tx2">
                    <a:lumMod val="25000"/>
                  </a:schemeClr>
                </a:solidFill>
                <a:latin typeface="Comic Sans MS" panose="030F0702030302020204" pitchFamily="66" charset="0"/>
              </a:rPr>
              <a:t>b. The alignment of the sponsor’s policies and practices to best practices for charter school authorizing.</a:t>
            </a:r>
            <a:endParaRPr lang="en-US" sz="1400" dirty="0">
              <a:solidFill>
                <a:schemeClr val="tx2">
                  <a:lumMod val="25000"/>
                </a:schemeClr>
              </a:solidFill>
              <a:latin typeface="Comic Sans MS" panose="030F0702030302020204" pitchFamily="66" charset="0"/>
            </a:endParaRPr>
          </a:p>
          <a:p>
            <a:r>
              <a:rPr lang="en-US" sz="1400" i="1" dirty="0">
                <a:solidFill>
                  <a:schemeClr val="tx2">
                    <a:lumMod val="25000"/>
                  </a:schemeClr>
                </a:solidFill>
                <a:latin typeface="Comic Sans MS" panose="030F0702030302020204" pitchFamily="66" charset="0"/>
              </a:rPr>
              <a:t>c. The academic and financial performance of all operating charter schools overseen by the sponsor.</a:t>
            </a:r>
            <a:endParaRPr lang="en-US" sz="1400" dirty="0">
              <a:solidFill>
                <a:schemeClr val="tx2">
                  <a:lumMod val="25000"/>
                </a:schemeClr>
              </a:solidFill>
              <a:latin typeface="Comic Sans MS" panose="030F0702030302020204" pitchFamily="66" charset="0"/>
            </a:endParaRPr>
          </a:p>
          <a:p>
            <a:r>
              <a:rPr lang="en-US" sz="1400" i="1" dirty="0">
                <a:solidFill>
                  <a:schemeClr val="tx2">
                    <a:lumMod val="25000"/>
                  </a:schemeClr>
                </a:solidFill>
                <a:latin typeface="Comic Sans MS" panose="030F0702030302020204" pitchFamily="66" charset="0"/>
              </a:rPr>
              <a:t>d. The status of charter schools authorized by the sponsor, including approved, operating, and closed schools.</a:t>
            </a:r>
            <a:endParaRPr lang="en-US" sz="1400" dirty="0">
              <a:solidFill>
                <a:schemeClr val="tx2">
                  <a:lumMod val="25000"/>
                </a:schemeClr>
              </a:solidFill>
              <a:latin typeface="Comic Sans MS" panose="030F0702030302020204" pitchFamily="66" charset="0"/>
            </a:endParaRPr>
          </a:p>
        </p:txBody>
      </p:sp>
      <p:pic>
        <p:nvPicPr>
          <p:cNvPr id="3" name="Picture 2"/>
          <p:cNvPicPr>
            <a:picLocks noChangeAspect="1"/>
          </p:cNvPicPr>
          <p:nvPr/>
        </p:nvPicPr>
        <p:blipFill>
          <a:blip r:embed="rId3"/>
          <a:stretch>
            <a:fillRect/>
          </a:stretch>
        </p:blipFill>
        <p:spPr>
          <a:xfrm rot="21073667">
            <a:off x="5870837" y="819759"/>
            <a:ext cx="2180238" cy="2281087"/>
          </a:xfrm>
          <a:prstGeom prst="rect">
            <a:avLst/>
          </a:prstGeom>
          <a:ln w="228600" cap="sq" cmpd="thickThin">
            <a:solidFill>
              <a:srgbClr val="FFFF00"/>
            </a:solidFill>
            <a:prstDash val="solid"/>
            <a:miter lim="800000"/>
          </a:ln>
          <a:effectLst>
            <a:innerShdw blurRad="76200">
              <a:srgbClr val="000000"/>
            </a:innerShdw>
          </a:effectLst>
        </p:spPr>
      </p:pic>
    </p:spTree>
    <p:extLst>
      <p:ext uri="{BB962C8B-B14F-4D97-AF65-F5344CB8AC3E}">
        <p14:creationId xmlns:p14="http://schemas.microsoft.com/office/powerpoint/2010/main" val="1367519390"/>
      </p:ext>
    </p:extLst>
  </p:cSld>
  <p:clrMapOvr>
    <a:masterClrMapping/>
  </p:clrMapOvr>
</p:sld>
</file>

<file path=ppt/theme/theme1.xml><?xml version="1.0" encoding="utf-8"?>
<a:theme xmlns:a="http://schemas.openxmlformats.org/drawingml/2006/main" name="Jaques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TotalTime>
  <Words>1545</Words>
  <Application>Microsoft Office PowerPoint</Application>
  <PresentationFormat>On-screen Show (16:9)</PresentationFormat>
  <Paragraphs>127</Paragraphs>
  <Slides>23</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Comic Sans MS</vt:lpstr>
      <vt:lpstr>Inconsolata</vt:lpstr>
      <vt:lpstr>Pangolin</vt:lpstr>
      <vt:lpstr>Times New Roman</vt:lpstr>
      <vt:lpstr>Jaques template</vt:lpstr>
      <vt:lpstr>Legislative Updates Florida Association of Charter School Authorizers February 21, 2020 Dr. Cinzia De Lange &amp; Dr. Nicki Brisson </vt:lpstr>
      <vt:lpstr>CS/HB 23 – Panic Alarms in Public Schools</vt:lpstr>
      <vt:lpstr>HB 91 – Holocaust Education in Public Schools</vt:lpstr>
      <vt:lpstr>HB 953/SB 1578- Education</vt:lpstr>
      <vt:lpstr>HB 883/SB 534</vt:lpstr>
      <vt:lpstr>HB 953/SB 1578 - Education</vt:lpstr>
      <vt:lpstr>HB 953/SB 1578 – Education, cont.</vt:lpstr>
      <vt:lpstr>HB 953/SB 1578 – Education, cont.</vt:lpstr>
      <vt:lpstr>HB 953/SB 1578 – Education, cont.</vt:lpstr>
      <vt:lpstr>PowerPoint Presentation</vt:lpstr>
      <vt:lpstr>HB 1083/SB 1062 – Mental Health Procedures</vt:lpstr>
      <vt:lpstr>HB 1411/SB 1438– Dyslexia</vt:lpstr>
      <vt:lpstr>CS/SB 534 - Education</vt:lpstr>
      <vt:lpstr>CS/SB 536 – Charter Schools</vt:lpstr>
      <vt:lpstr>SB 1400– Education</vt:lpstr>
      <vt:lpstr>SB 1420?HB 1029 – Charter Schools</vt:lpstr>
      <vt:lpstr>SB 1498 – School Turnaround</vt:lpstr>
      <vt:lpstr>SB 2502 – Implementing the 2020-2021 General Appropriations Act</vt:lpstr>
      <vt:lpstr>SB 7040 – Implementation of the Recommendations of the Marjory Stoneman Douglas HS Safety Commission</vt:lpstr>
      <vt:lpstr>SB 7040 – Implementation of the Recommendations of the Marjory Stoneman Douglas HS Safety Commission, cont.</vt:lpstr>
      <vt:lpstr>SB 7040 – Implementation of the Recommendations of the Marjory Stoneman Douglas HS Safety Commission, cont.</vt:lpstr>
      <vt:lpstr>SB 7040 – Implementation of the Recommendations of the Marjory Stoneman Douglas HS Safety Commission, cont.</vt:lpstr>
      <vt:lpstr>Thanks!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Legislative Updates Florida Association of Charter School Authorizers February 21, 2020 Dr. Cinzia De Lange &amp; Dr. Nicki Brisson</dc:title>
  <dc:creator>Brisson, Nicki L.</dc:creator>
  <cp:lastModifiedBy>Brisson, Nicki L.</cp:lastModifiedBy>
  <cp:revision>18</cp:revision>
  <dcterms:modified xsi:type="dcterms:W3CDTF">2020-02-19T15:37:18Z</dcterms:modified>
</cp:coreProperties>
</file>