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22"/>
  </p:notesMasterIdLst>
  <p:sldIdLst>
    <p:sldId id="256" r:id="rId2"/>
    <p:sldId id="257" r:id="rId3"/>
    <p:sldId id="258" r:id="rId4"/>
    <p:sldId id="264" r:id="rId5"/>
    <p:sldId id="260" r:id="rId6"/>
    <p:sldId id="265" r:id="rId7"/>
    <p:sldId id="268" r:id="rId8"/>
    <p:sldId id="266" r:id="rId9"/>
    <p:sldId id="267" r:id="rId10"/>
    <p:sldId id="263" r:id="rId11"/>
    <p:sldId id="269" r:id="rId12"/>
    <p:sldId id="270" r:id="rId13"/>
    <p:sldId id="271" r:id="rId14"/>
    <p:sldId id="272" r:id="rId15"/>
    <p:sldId id="274" r:id="rId16"/>
    <p:sldId id="273" r:id="rId17"/>
    <p:sldId id="275" r:id="rId18"/>
    <p:sldId id="278" r:id="rId19"/>
    <p:sldId id="276" r:id="rId20"/>
    <p:sldId id="27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8F89FCA-69AD-469E-9676-7A33F6D441E5}">
          <p14:sldIdLst>
            <p14:sldId id="256"/>
            <p14:sldId id="257"/>
            <p14:sldId id="258"/>
            <p14:sldId id="264"/>
            <p14:sldId id="260"/>
            <p14:sldId id="265"/>
            <p14:sldId id="268"/>
            <p14:sldId id="266"/>
            <p14:sldId id="267"/>
            <p14:sldId id="263"/>
            <p14:sldId id="269"/>
            <p14:sldId id="270"/>
            <p14:sldId id="271"/>
            <p14:sldId id="272"/>
            <p14:sldId id="274"/>
            <p14:sldId id="273"/>
            <p14:sldId id="275"/>
            <p14:sldId id="278"/>
            <p14:sldId id="276"/>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11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Brady" userId="f8cabdf6-58b9-492b-8158-6f121d29c418" providerId="ADAL" clId="{73E91C1E-9EF6-4368-A9E8-357D3E1F0177}"/>
    <pc:docChg chg="custSel modSld">
      <pc:chgData name="Melissa Brady" userId="f8cabdf6-58b9-492b-8158-6f121d29c418" providerId="ADAL" clId="{73E91C1E-9EF6-4368-A9E8-357D3E1F0177}" dt="2021-02-22T13:30:56.954" v="65" actId="20577"/>
      <pc:docMkLst>
        <pc:docMk/>
      </pc:docMkLst>
      <pc:sldChg chg="delSp modSp mod">
        <pc:chgData name="Melissa Brady" userId="f8cabdf6-58b9-492b-8158-6f121d29c418" providerId="ADAL" clId="{73E91C1E-9EF6-4368-A9E8-357D3E1F0177}" dt="2021-02-22T13:30:56.954" v="65" actId="20577"/>
        <pc:sldMkLst>
          <pc:docMk/>
          <pc:sldMk cId="81680218" sldId="256"/>
        </pc:sldMkLst>
        <pc:spChg chg="mod">
          <ac:chgData name="Melissa Brady" userId="f8cabdf6-58b9-492b-8158-6f121d29c418" providerId="ADAL" clId="{73E91C1E-9EF6-4368-A9E8-357D3E1F0177}" dt="2021-02-22T13:30:56.954" v="65" actId="20577"/>
          <ac:spMkLst>
            <pc:docMk/>
            <pc:sldMk cId="81680218" sldId="256"/>
            <ac:spMk id="3" creationId="{1DEC619C-54E4-4176-A3BA-DEE9CD30842B}"/>
          </ac:spMkLst>
        </pc:spChg>
        <pc:picChg chg="mod">
          <ac:chgData name="Melissa Brady" userId="f8cabdf6-58b9-492b-8158-6f121d29c418" providerId="ADAL" clId="{73E91C1E-9EF6-4368-A9E8-357D3E1F0177}" dt="2021-02-22T13:30:30.085" v="1" actId="1076"/>
          <ac:picMkLst>
            <pc:docMk/>
            <pc:sldMk cId="81680218" sldId="256"/>
            <ac:picMk id="4" creationId="{E0718653-CB34-4559-8CD6-665D0C179339}"/>
          </ac:picMkLst>
        </pc:picChg>
        <pc:picChg chg="del">
          <ac:chgData name="Melissa Brady" userId="f8cabdf6-58b9-492b-8158-6f121d29c418" providerId="ADAL" clId="{73E91C1E-9EF6-4368-A9E8-357D3E1F0177}" dt="2021-02-22T13:30:12.471" v="0" actId="478"/>
          <ac:picMkLst>
            <pc:docMk/>
            <pc:sldMk cId="81680218" sldId="256"/>
            <ac:picMk id="12" creationId="{A0B2C96E-1B2F-4618-8F4B-BE73A59DF72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A9936D-3AF0-4EC8-B896-48C1DAB6FC6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83984B4-2E2C-45D6-8FB4-8662409ED4BB}">
      <dgm:prSet phldrT="[Text]" custT="1"/>
      <dgm:spPr>
        <a:solidFill>
          <a:schemeClr val="accent2">
            <a:lumMod val="75000"/>
          </a:schemeClr>
        </a:solidFill>
      </dgm:spPr>
      <dgm:t>
        <a:bodyPr/>
        <a:lstStyle/>
        <a:p>
          <a:r>
            <a:rPr lang="en-US" sz="2400" b="1" dirty="0"/>
            <a:t>The proposed educational program is sound</a:t>
          </a:r>
        </a:p>
      </dgm:t>
    </dgm:pt>
    <dgm:pt modelId="{E81D0ED1-A721-40C1-AA13-2EAD45123A66}" type="parTrans" cxnId="{196F3B70-BB24-493E-9E78-CBAE1F266144}">
      <dgm:prSet/>
      <dgm:spPr/>
      <dgm:t>
        <a:bodyPr/>
        <a:lstStyle/>
        <a:p>
          <a:endParaRPr lang="en-US"/>
        </a:p>
      </dgm:t>
    </dgm:pt>
    <dgm:pt modelId="{4BF8C455-FA02-41F8-8500-48038CC866F7}" type="sibTrans" cxnId="{196F3B70-BB24-493E-9E78-CBAE1F266144}">
      <dgm:prSet/>
      <dgm:spPr/>
      <dgm:t>
        <a:bodyPr/>
        <a:lstStyle/>
        <a:p>
          <a:endParaRPr lang="en-US"/>
        </a:p>
      </dgm:t>
    </dgm:pt>
    <dgm:pt modelId="{0D301C28-9DE6-473B-96B8-E809B6887221}">
      <dgm:prSet phldrT="[Text]" custT="1"/>
      <dgm:spPr>
        <a:solidFill>
          <a:schemeClr val="accent2">
            <a:lumMod val="75000"/>
          </a:schemeClr>
        </a:solidFill>
      </dgm:spPr>
      <dgm:t>
        <a:bodyPr/>
        <a:lstStyle/>
        <a:p>
          <a:r>
            <a:rPr lang="en-US" sz="2400" b="1" dirty="0"/>
            <a:t>The plan is educationally, financially, and operationally comprehensive and cohesive</a:t>
          </a:r>
        </a:p>
      </dgm:t>
    </dgm:pt>
    <dgm:pt modelId="{4B6CF112-DAAE-4185-8563-BBAD8B7219EC}" type="parTrans" cxnId="{4895AF32-0268-4B3D-9BAC-070709F84594}">
      <dgm:prSet/>
      <dgm:spPr/>
      <dgm:t>
        <a:bodyPr/>
        <a:lstStyle/>
        <a:p>
          <a:endParaRPr lang="en-US"/>
        </a:p>
      </dgm:t>
    </dgm:pt>
    <dgm:pt modelId="{2ED072C5-09A0-4DBC-8C23-945B9C62A4BE}" type="sibTrans" cxnId="{4895AF32-0268-4B3D-9BAC-070709F84594}">
      <dgm:prSet/>
      <dgm:spPr/>
      <dgm:t>
        <a:bodyPr/>
        <a:lstStyle/>
        <a:p>
          <a:endParaRPr lang="en-US"/>
        </a:p>
      </dgm:t>
    </dgm:pt>
    <dgm:pt modelId="{68E9266E-27D7-4C03-A7F3-EC0A92CE6B41}">
      <dgm:prSet phldrT="[Text]" custT="1"/>
      <dgm:spPr>
        <a:solidFill>
          <a:schemeClr val="accent2">
            <a:lumMod val="75000"/>
          </a:schemeClr>
        </a:solidFill>
      </dgm:spPr>
      <dgm:t>
        <a:bodyPr/>
        <a:lstStyle/>
        <a:p>
          <a:r>
            <a:rPr lang="en-US" sz="2400" b="1" dirty="0"/>
            <a:t>The applicants are likely to implement the proposed program with fidelity</a:t>
          </a:r>
        </a:p>
      </dgm:t>
    </dgm:pt>
    <dgm:pt modelId="{DCDA4A15-4846-44F6-A670-E682391B2484}" type="parTrans" cxnId="{7EE8092F-FC3C-4CF9-A901-D1733DC88FEC}">
      <dgm:prSet/>
      <dgm:spPr/>
      <dgm:t>
        <a:bodyPr/>
        <a:lstStyle/>
        <a:p>
          <a:endParaRPr lang="en-US"/>
        </a:p>
      </dgm:t>
    </dgm:pt>
    <dgm:pt modelId="{50B3246E-91FD-43F2-B598-9FA4638113A1}" type="sibTrans" cxnId="{7EE8092F-FC3C-4CF9-A901-D1733DC88FEC}">
      <dgm:prSet/>
      <dgm:spPr/>
      <dgm:t>
        <a:bodyPr/>
        <a:lstStyle/>
        <a:p>
          <a:endParaRPr lang="en-US"/>
        </a:p>
      </dgm:t>
    </dgm:pt>
    <dgm:pt modelId="{780D3E04-D849-4CD9-8EE6-4FA8F2FCBC05}" type="pres">
      <dgm:prSet presAssocID="{BCA9936D-3AF0-4EC8-B896-48C1DAB6FC6E}" presName="linear" presStyleCnt="0">
        <dgm:presLayoutVars>
          <dgm:dir/>
          <dgm:animLvl val="lvl"/>
          <dgm:resizeHandles val="exact"/>
        </dgm:presLayoutVars>
      </dgm:prSet>
      <dgm:spPr/>
    </dgm:pt>
    <dgm:pt modelId="{F12002B5-2B99-4564-B7CA-69FBD353DBC3}" type="pres">
      <dgm:prSet presAssocID="{083984B4-2E2C-45D6-8FB4-8662409ED4BB}" presName="parentLin" presStyleCnt="0"/>
      <dgm:spPr/>
    </dgm:pt>
    <dgm:pt modelId="{AC41CFD7-5A1D-4A0A-8DDF-B2B4B2C8AC4C}" type="pres">
      <dgm:prSet presAssocID="{083984B4-2E2C-45D6-8FB4-8662409ED4BB}" presName="parentLeftMargin" presStyleLbl="node1" presStyleIdx="0" presStyleCnt="3"/>
      <dgm:spPr/>
    </dgm:pt>
    <dgm:pt modelId="{E2EC41CC-692A-41E5-B849-E70FD92B0674}" type="pres">
      <dgm:prSet presAssocID="{083984B4-2E2C-45D6-8FB4-8662409ED4BB}" presName="parentText" presStyleLbl="node1" presStyleIdx="0" presStyleCnt="3" custScaleX="128167" custScaleY="429967">
        <dgm:presLayoutVars>
          <dgm:chMax val="0"/>
          <dgm:bulletEnabled val="1"/>
        </dgm:presLayoutVars>
      </dgm:prSet>
      <dgm:spPr/>
    </dgm:pt>
    <dgm:pt modelId="{EF996083-5D30-453C-8915-280EB0C7D739}" type="pres">
      <dgm:prSet presAssocID="{083984B4-2E2C-45D6-8FB4-8662409ED4BB}" presName="negativeSpace" presStyleCnt="0"/>
      <dgm:spPr/>
    </dgm:pt>
    <dgm:pt modelId="{4C1E133C-E1F0-4066-A135-1F20B8FE1BE5}" type="pres">
      <dgm:prSet presAssocID="{083984B4-2E2C-45D6-8FB4-8662409ED4BB}" presName="childText" presStyleLbl="conFgAcc1" presStyleIdx="0" presStyleCnt="3">
        <dgm:presLayoutVars>
          <dgm:bulletEnabled val="1"/>
        </dgm:presLayoutVars>
      </dgm:prSet>
      <dgm:spPr>
        <a:solidFill>
          <a:schemeClr val="accent3">
            <a:lumMod val="60000"/>
            <a:lumOff val="40000"/>
            <a:alpha val="90000"/>
          </a:schemeClr>
        </a:solidFill>
      </dgm:spPr>
    </dgm:pt>
    <dgm:pt modelId="{580086CF-F1DD-441A-9D19-DEDC1E39D53C}" type="pres">
      <dgm:prSet presAssocID="{4BF8C455-FA02-41F8-8500-48038CC866F7}" presName="spaceBetweenRectangles" presStyleCnt="0"/>
      <dgm:spPr/>
    </dgm:pt>
    <dgm:pt modelId="{A9FEFC1A-686A-47EE-BA99-64220CDA50AB}" type="pres">
      <dgm:prSet presAssocID="{0D301C28-9DE6-473B-96B8-E809B6887221}" presName="parentLin" presStyleCnt="0"/>
      <dgm:spPr/>
    </dgm:pt>
    <dgm:pt modelId="{77B2F569-134E-4B15-B94B-AC86071A61A2}" type="pres">
      <dgm:prSet presAssocID="{0D301C28-9DE6-473B-96B8-E809B6887221}" presName="parentLeftMargin" presStyleLbl="node1" presStyleIdx="0" presStyleCnt="3"/>
      <dgm:spPr/>
    </dgm:pt>
    <dgm:pt modelId="{2DD6257D-E09C-4E87-8D5C-2B78A0470A23}" type="pres">
      <dgm:prSet presAssocID="{0D301C28-9DE6-473B-96B8-E809B6887221}" presName="parentText" presStyleLbl="node1" presStyleIdx="1" presStyleCnt="3" custScaleX="126940" custScaleY="440778" custLinFactNeighborX="2630" custLinFactNeighborY="-7457">
        <dgm:presLayoutVars>
          <dgm:chMax val="0"/>
          <dgm:bulletEnabled val="1"/>
        </dgm:presLayoutVars>
      </dgm:prSet>
      <dgm:spPr/>
    </dgm:pt>
    <dgm:pt modelId="{3410ED38-A5AA-408C-8A8C-21E4DB398C92}" type="pres">
      <dgm:prSet presAssocID="{0D301C28-9DE6-473B-96B8-E809B6887221}" presName="negativeSpace" presStyleCnt="0"/>
      <dgm:spPr/>
    </dgm:pt>
    <dgm:pt modelId="{460EC06D-B562-4FF1-B2EA-F8BE055F6C55}" type="pres">
      <dgm:prSet presAssocID="{0D301C28-9DE6-473B-96B8-E809B6887221}" presName="childText" presStyleLbl="conFgAcc1" presStyleIdx="1" presStyleCnt="3">
        <dgm:presLayoutVars>
          <dgm:bulletEnabled val="1"/>
        </dgm:presLayoutVars>
      </dgm:prSet>
      <dgm:spPr>
        <a:solidFill>
          <a:schemeClr val="accent4">
            <a:lumMod val="40000"/>
            <a:lumOff val="60000"/>
            <a:alpha val="90000"/>
          </a:schemeClr>
        </a:solidFill>
      </dgm:spPr>
    </dgm:pt>
    <dgm:pt modelId="{B46604B7-8A18-46DE-A76D-519F1B1CFE32}" type="pres">
      <dgm:prSet presAssocID="{2ED072C5-09A0-4DBC-8C23-945B9C62A4BE}" presName="spaceBetweenRectangles" presStyleCnt="0"/>
      <dgm:spPr/>
    </dgm:pt>
    <dgm:pt modelId="{DB195AD5-227E-4979-BF59-29393EF2A315}" type="pres">
      <dgm:prSet presAssocID="{68E9266E-27D7-4C03-A7F3-EC0A92CE6B41}" presName="parentLin" presStyleCnt="0"/>
      <dgm:spPr/>
    </dgm:pt>
    <dgm:pt modelId="{2DF40968-4CEA-4C34-8520-E6AAB96ACCA4}" type="pres">
      <dgm:prSet presAssocID="{68E9266E-27D7-4C03-A7F3-EC0A92CE6B41}" presName="parentLeftMargin" presStyleLbl="node1" presStyleIdx="1" presStyleCnt="3"/>
      <dgm:spPr/>
    </dgm:pt>
    <dgm:pt modelId="{A78D4EBA-9F3D-4B9E-8241-0F52D803A7ED}" type="pres">
      <dgm:prSet presAssocID="{68E9266E-27D7-4C03-A7F3-EC0A92CE6B41}" presName="parentText" presStyleLbl="node1" presStyleIdx="2" presStyleCnt="3" custScaleX="127680" custScaleY="432747" custLinFactNeighborX="-295" custLinFactNeighborY="-21291">
        <dgm:presLayoutVars>
          <dgm:chMax val="0"/>
          <dgm:bulletEnabled val="1"/>
        </dgm:presLayoutVars>
      </dgm:prSet>
      <dgm:spPr/>
    </dgm:pt>
    <dgm:pt modelId="{EB9311F2-3220-415F-B550-6E33C402EAA3}" type="pres">
      <dgm:prSet presAssocID="{68E9266E-27D7-4C03-A7F3-EC0A92CE6B41}" presName="negativeSpace" presStyleCnt="0"/>
      <dgm:spPr/>
    </dgm:pt>
    <dgm:pt modelId="{680C8C2B-63D2-4DD9-80F3-703451130CFD}" type="pres">
      <dgm:prSet presAssocID="{68E9266E-27D7-4C03-A7F3-EC0A92CE6B41}" presName="childText" presStyleLbl="conFgAcc1" presStyleIdx="2" presStyleCnt="3">
        <dgm:presLayoutVars>
          <dgm:bulletEnabled val="1"/>
        </dgm:presLayoutVars>
      </dgm:prSet>
      <dgm:spPr>
        <a:solidFill>
          <a:schemeClr val="accent4">
            <a:lumMod val="20000"/>
            <a:lumOff val="80000"/>
            <a:alpha val="90000"/>
          </a:schemeClr>
        </a:solidFill>
      </dgm:spPr>
    </dgm:pt>
  </dgm:ptLst>
  <dgm:cxnLst>
    <dgm:cxn modelId="{0855D322-F4AE-4BC3-B3EC-27BFFB09E10E}" type="presOf" srcId="{68E9266E-27D7-4C03-A7F3-EC0A92CE6B41}" destId="{A78D4EBA-9F3D-4B9E-8241-0F52D803A7ED}" srcOrd="1" destOrd="0" presId="urn:microsoft.com/office/officeart/2005/8/layout/list1"/>
    <dgm:cxn modelId="{7EE8092F-FC3C-4CF9-A901-D1733DC88FEC}" srcId="{BCA9936D-3AF0-4EC8-B896-48C1DAB6FC6E}" destId="{68E9266E-27D7-4C03-A7F3-EC0A92CE6B41}" srcOrd="2" destOrd="0" parTransId="{DCDA4A15-4846-44F6-A670-E682391B2484}" sibTransId="{50B3246E-91FD-43F2-B598-9FA4638113A1}"/>
    <dgm:cxn modelId="{4895AF32-0268-4B3D-9BAC-070709F84594}" srcId="{BCA9936D-3AF0-4EC8-B896-48C1DAB6FC6E}" destId="{0D301C28-9DE6-473B-96B8-E809B6887221}" srcOrd="1" destOrd="0" parTransId="{4B6CF112-DAAE-4185-8563-BBAD8B7219EC}" sibTransId="{2ED072C5-09A0-4DBC-8C23-945B9C62A4BE}"/>
    <dgm:cxn modelId="{789E953B-7E9D-4C43-90CF-3454B5AA2117}" type="presOf" srcId="{0D301C28-9DE6-473B-96B8-E809B6887221}" destId="{77B2F569-134E-4B15-B94B-AC86071A61A2}" srcOrd="0" destOrd="0" presId="urn:microsoft.com/office/officeart/2005/8/layout/list1"/>
    <dgm:cxn modelId="{0445C75E-1098-473B-84E0-4106FE8EF80C}" type="presOf" srcId="{0D301C28-9DE6-473B-96B8-E809B6887221}" destId="{2DD6257D-E09C-4E87-8D5C-2B78A0470A23}" srcOrd="1" destOrd="0" presId="urn:microsoft.com/office/officeart/2005/8/layout/list1"/>
    <dgm:cxn modelId="{3CC9B86E-14A0-4873-98F3-9B9FD14F0E74}" type="presOf" srcId="{BCA9936D-3AF0-4EC8-B896-48C1DAB6FC6E}" destId="{780D3E04-D849-4CD9-8EE6-4FA8F2FCBC05}" srcOrd="0" destOrd="0" presId="urn:microsoft.com/office/officeart/2005/8/layout/list1"/>
    <dgm:cxn modelId="{196F3B70-BB24-493E-9E78-CBAE1F266144}" srcId="{BCA9936D-3AF0-4EC8-B896-48C1DAB6FC6E}" destId="{083984B4-2E2C-45D6-8FB4-8662409ED4BB}" srcOrd="0" destOrd="0" parTransId="{E81D0ED1-A721-40C1-AA13-2EAD45123A66}" sibTransId="{4BF8C455-FA02-41F8-8500-48038CC866F7}"/>
    <dgm:cxn modelId="{94CCC59A-A496-4DFD-BBBA-F559B58E7445}" type="presOf" srcId="{083984B4-2E2C-45D6-8FB4-8662409ED4BB}" destId="{E2EC41CC-692A-41E5-B849-E70FD92B0674}" srcOrd="1" destOrd="0" presId="urn:microsoft.com/office/officeart/2005/8/layout/list1"/>
    <dgm:cxn modelId="{A06CC9CF-ADC2-4AE0-A575-9CFF0E5F7BEB}" type="presOf" srcId="{083984B4-2E2C-45D6-8FB4-8662409ED4BB}" destId="{AC41CFD7-5A1D-4A0A-8DDF-B2B4B2C8AC4C}" srcOrd="0" destOrd="0" presId="urn:microsoft.com/office/officeart/2005/8/layout/list1"/>
    <dgm:cxn modelId="{20A8F2EF-170F-47EE-AE4B-E05BF073C6E4}" type="presOf" srcId="{68E9266E-27D7-4C03-A7F3-EC0A92CE6B41}" destId="{2DF40968-4CEA-4C34-8520-E6AAB96ACCA4}" srcOrd="0" destOrd="0" presId="urn:microsoft.com/office/officeart/2005/8/layout/list1"/>
    <dgm:cxn modelId="{D9C43A03-CF63-4D53-A1BD-32A69CC8B647}" type="presParOf" srcId="{780D3E04-D849-4CD9-8EE6-4FA8F2FCBC05}" destId="{F12002B5-2B99-4564-B7CA-69FBD353DBC3}" srcOrd="0" destOrd="0" presId="urn:microsoft.com/office/officeart/2005/8/layout/list1"/>
    <dgm:cxn modelId="{687BB015-20A4-49F0-B1C6-FD32E5BA8681}" type="presParOf" srcId="{F12002B5-2B99-4564-B7CA-69FBD353DBC3}" destId="{AC41CFD7-5A1D-4A0A-8DDF-B2B4B2C8AC4C}" srcOrd="0" destOrd="0" presId="urn:microsoft.com/office/officeart/2005/8/layout/list1"/>
    <dgm:cxn modelId="{D1FBEF9A-77B4-4E70-8A17-EB9118E3761F}" type="presParOf" srcId="{F12002B5-2B99-4564-B7CA-69FBD353DBC3}" destId="{E2EC41CC-692A-41E5-B849-E70FD92B0674}" srcOrd="1" destOrd="0" presId="urn:microsoft.com/office/officeart/2005/8/layout/list1"/>
    <dgm:cxn modelId="{CD126CC1-0B80-45C0-AF39-C71876868A83}" type="presParOf" srcId="{780D3E04-D849-4CD9-8EE6-4FA8F2FCBC05}" destId="{EF996083-5D30-453C-8915-280EB0C7D739}" srcOrd="1" destOrd="0" presId="urn:microsoft.com/office/officeart/2005/8/layout/list1"/>
    <dgm:cxn modelId="{FB507C5D-F850-409C-856E-1CF48CD2E0E0}" type="presParOf" srcId="{780D3E04-D849-4CD9-8EE6-4FA8F2FCBC05}" destId="{4C1E133C-E1F0-4066-A135-1F20B8FE1BE5}" srcOrd="2" destOrd="0" presId="urn:microsoft.com/office/officeart/2005/8/layout/list1"/>
    <dgm:cxn modelId="{C319B936-5667-49B7-A308-C292902D8DB0}" type="presParOf" srcId="{780D3E04-D849-4CD9-8EE6-4FA8F2FCBC05}" destId="{580086CF-F1DD-441A-9D19-DEDC1E39D53C}" srcOrd="3" destOrd="0" presId="urn:microsoft.com/office/officeart/2005/8/layout/list1"/>
    <dgm:cxn modelId="{7BDE98D5-EADD-49DF-AB91-5B27C5C18397}" type="presParOf" srcId="{780D3E04-D849-4CD9-8EE6-4FA8F2FCBC05}" destId="{A9FEFC1A-686A-47EE-BA99-64220CDA50AB}" srcOrd="4" destOrd="0" presId="urn:microsoft.com/office/officeart/2005/8/layout/list1"/>
    <dgm:cxn modelId="{E4106C26-B895-4EEF-8A5A-660C242AFEE1}" type="presParOf" srcId="{A9FEFC1A-686A-47EE-BA99-64220CDA50AB}" destId="{77B2F569-134E-4B15-B94B-AC86071A61A2}" srcOrd="0" destOrd="0" presId="urn:microsoft.com/office/officeart/2005/8/layout/list1"/>
    <dgm:cxn modelId="{5D258745-8F89-4F0D-ACB4-486A1B9616E2}" type="presParOf" srcId="{A9FEFC1A-686A-47EE-BA99-64220CDA50AB}" destId="{2DD6257D-E09C-4E87-8D5C-2B78A0470A23}" srcOrd="1" destOrd="0" presId="urn:microsoft.com/office/officeart/2005/8/layout/list1"/>
    <dgm:cxn modelId="{DEE3F4A2-5A32-49C5-873E-29D3C1C63D45}" type="presParOf" srcId="{780D3E04-D849-4CD9-8EE6-4FA8F2FCBC05}" destId="{3410ED38-A5AA-408C-8A8C-21E4DB398C92}" srcOrd="5" destOrd="0" presId="urn:microsoft.com/office/officeart/2005/8/layout/list1"/>
    <dgm:cxn modelId="{90DF672D-4E38-40F2-88AF-E0D8F4071826}" type="presParOf" srcId="{780D3E04-D849-4CD9-8EE6-4FA8F2FCBC05}" destId="{460EC06D-B562-4FF1-B2EA-F8BE055F6C55}" srcOrd="6" destOrd="0" presId="urn:microsoft.com/office/officeart/2005/8/layout/list1"/>
    <dgm:cxn modelId="{7415D1F8-B5ED-4759-9407-334B03B943B8}" type="presParOf" srcId="{780D3E04-D849-4CD9-8EE6-4FA8F2FCBC05}" destId="{B46604B7-8A18-46DE-A76D-519F1B1CFE32}" srcOrd="7" destOrd="0" presId="urn:microsoft.com/office/officeart/2005/8/layout/list1"/>
    <dgm:cxn modelId="{A30B9CF3-7473-4CE4-B191-346E78CE3A0A}" type="presParOf" srcId="{780D3E04-D849-4CD9-8EE6-4FA8F2FCBC05}" destId="{DB195AD5-227E-4979-BF59-29393EF2A315}" srcOrd="8" destOrd="0" presId="urn:microsoft.com/office/officeart/2005/8/layout/list1"/>
    <dgm:cxn modelId="{80604EDF-0040-491A-A96A-9C07C861EBE4}" type="presParOf" srcId="{DB195AD5-227E-4979-BF59-29393EF2A315}" destId="{2DF40968-4CEA-4C34-8520-E6AAB96ACCA4}" srcOrd="0" destOrd="0" presId="urn:microsoft.com/office/officeart/2005/8/layout/list1"/>
    <dgm:cxn modelId="{5B4AD5A5-C6EE-4E07-B4C1-DFB765C9E3D5}" type="presParOf" srcId="{DB195AD5-227E-4979-BF59-29393EF2A315}" destId="{A78D4EBA-9F3D-4B9E-8241-0F52D803A7ED}" srcOrd="1" destOrd="0" presId="urn:microsoft.com/office/officeart/2005/8/layout/list1"/>
    <dgm:cxn modelId="{9B955BCE-3579-4313-AF41-619DC67A2363}" type="presParOf" srcId="{780D3E04-D849-4CD9-8EE6-4FA8F2FCBC05}" destId="{EB9311F2-3220-415F-B550-6E33C402EAA3}" srcOrd="9" destOrd="0" presId="urn:microsoft.com/office/officeart/2005/8/layout/list1"/>
    <dgm:cxn modelId="{046F21BF-8725-44B7-96C0-F016DB28E83C}" type="presParOf" srcId="{780D3E04-D849-4CD9-8EE6-4FA8F2FCBC05}" destId="{680C8C2B-63D2-4DD9-80F3-703451130CF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057816-D12F-4399-B3AB-5FBE80C04CA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85B38A1-CD84-4C3F-B13B-9F5F9175356F}">
      <dgm:prSet phldrT="[Text]" custT="1"/>
      <dgm:spPr>
        <a:solidFill>
          <a:schemeClr val="accent1">
            <a:lumMod val="20000"/>
            <a:lumOff val="80000"/>
          </a:schemeClr>
        </a:solidFill>
      </dgm:spPr>
      <dgm:t>
        <a:bodyPr/>
        <a:lstStyle/>
        <a:p>
          <a:r>
            <a:rPr lang="en-US" sz="1800" b="1" dirty="0">
              <a:solidFill>
                <a:schemeClr val="tx1"/>
              </a:solidFill>
            </a:rPr>
            <a:t>Applicant has difficulty answering questions</a:t>
          </a:r>
        </a:p>
      </dgm:t>
    </dgm:pt>
    <dgm:pt modelId="{BBA3EF6D-BB1E-4433-9169-0C46C4ECB632}" type="parTrans" cxnId="{2BDEE7AA-B8F3-4F80-97F4-8279DC0D0334}">
      <dgm:prSet/>
      <dgm:spPr/>
      <dgm:t>
        <a:bodyPr/>
        <a:lstStyle/>
        <a:p>
          <a:endParaRPr lang="en-US"/>
        </a:p>
      </dgm:t>
    </dgm:pt>
    <dgm:pt modelId="{5AC997A0-D51A-4E8E-8A28-F7659EB161CC}" type="sibTrans" cxnId="{2BDEE7AA-B8F3-4F80-97F4-8279DC0D0334}">
      <dgm:prSet/>
      <dgm:spPr/>
      <dgm:t>
        <a:bodyPr/>
        <a:lstStyle/>
        <a:p>
          <a:endParaRPr lang="en-US"/>
        </a:p>
      </dgm:t>
    </dgm:pt>
    <dgm:pt modelId="{D52213AF-C8F0-4978-9676-0A879A1A3877}">
      <dgm:prSet phldrT="[Text]" custT="1"/>
      <dgm:spPr>
        <a:solidFill>
          <a:schemeClr val="accent2">
            <a:lumMod val="20000"/>
            <a:lumOff val="80000"/>
          </a:schemeClr>
        </a:solidFill>
      </dgm:spPr>
      <dgm:t>
        <a:bodyPr/>
        <a:lstStyle/>
        <a:p>
          <a:r>
            <a:rPr lang="en-US" sz="1800" b="1" dirty="0">
              <a:solidFill>
                <a:schemeClr val="tx1"/>
              </a:solidFill>
            </a:rPr>
            <a:t>One person dominates the conversation, answering all the questions</a:t>
          </a:r>
        </a:p>
      </dgm:t>
    </dgm:pt>
    <dgm:pt modelId="{DD4F648E-2921-48BB-915D-B6EE377A0CE6}" type="parTrans" cxnId="{56C2A191-4CA3-4E33-9EC9-E1386EE538D0}">
      <dgm:prSet/>
      <dgm:spPr/>
      <dgm:t>
        <a:bodyPr/>
        <a:lstStyle/>
        <a:p>
          <a:endParaRPr lang="en-US"/>
        </a:p>
      </dgm:t>
    </dgm:pt>
    <dgm:pt modelId="{4CDDF610-5558-4C9A-928C-BA41812F92DF}" type="sibTrans" cxnId="{56C2A191-4CA3-4E33-9EC9-E1386EE538D0}">
      <dgm:prSet/>
      <dgm:spPr/>
      <dgm:t>
        <a:bodyPr/>
        <a:lstStyle/>
        <a:p>
          <a:endParaRPr lang="en-US"/>
        </a:p>
      </dgm:t>
    </dgm:pt>
    <dgm:pt modelId="{D901025B-0B6C-4622-A34B-AACD8397CBC2}">
      <dgm:prSet phldrT="[Text]" custT="1"/>
      <dgm:spPr>
        <a:solidFill>
          <a:schemeClr val="accent5">
            <a:lumMod val="20000"/>
            <a:lumOff val="80000"/>
          </a:schemeClr>
        </a:solidFill>
      </dgm:spPr>
      <dgm:t>
        <a:bodyPr/>
        <a:lstStyle/>
        <a:p>
          <a:r>
            <a:rPr lang="en-US" sz="1800" b="1" dirty="0">
              <a:solidFill>
                <a:schemeClr val="tx1"/>
              </a:solidFill>
            </a:rPr>
            <a:t>Applicant Team has disagreement during interview</a:t>
          </a:r>
        </a:p>
      </dgm:t>
    </dgm:pt>
    <dgm:pt modelId="{39917F36-6AAF-4B70-84B1-E1CF433ADE13}" type="parTrans" cxnId="{22824BC1-25A7-4FA1-B981-793ECE67208A}">
      <dgm:prSet/>
      <dgm:spPr/>
      <dgm:t>
        <a:bodyPr/>
        <a:lstStyle/>
        <a:p>
          <a:endParaRPr lang="en-US"/>
        </a:p>
      </dgm:t>
    </dgm:pt>
    <dgm:pt modelId="{5A2973A4-3E11-40A2-B9E6-F77E0091F69D}" type="sibTrans" cxnId="{22824BC1-25A7-4FA1-B981-793ECE67208A}">
      <dgm:prSet/>
      <dgm:spPr/>
      <dgm:t>
        <a:bodyPr/>
        <a:lstStyle/>
        <a:p>
          <a:endParaRPr lang="en-US"/>
        </a:p>
      </dgm:t>
    </dgm:pt>
    <dgm:pt modelId="{2EB43E43-C273-4AF2-8D14-6BE99040D888}">
      <dgm:prSet phldrT="[Text]" custT="1"/>
      <dgm:spPr>
        <a:solidFill>
          <a:schemeClr val="tx2">
            <a:lumMod val="10000"/>
            <a:lumOff val="90000"/>
          </a:schemeClr>
        </a:solidFill>
      </dgm:spPr>
      <dgm:t>
        <a:bodyPr/>
        <a:lstStyle/>
        <a:p>
          <a:pPr>
            <a:buFont typeface="Arial" panose="020B0604020202020204" pitchFamily="34" charset="0"/>
            <a:buChar char="•"/>
          </a:pPr>
          <a:r>
            <a:rPr lang="en-US" sz="1800" b="1" dirty="0">
              <a:solidFill>
                <a:schemeClr val="tx1"/>
              </a:solidFill>
            </a:rPr>
            <a:t>Gaps or weaknesses in the school proposal are recognized</a:t>
          </a:r>
        </a:p>
      </dgm:t>
    </dgm:pt>
    <dgm:pt modelId="{3A0B2EF8-91CE-467C-BAB7-0150468AF60C}" type="parTrans" cxnId="{FC2BA60A-75FD-433C-BA77-DF9C4EC9B324}">
      <dgm:prSet/>
      <dgm:spPr/>
      <dgm:t>
        <a:bodyPr/>
        <a:lstStyle/>
        <a:p>
          <a:endParaRPr lang="en-US"/>
        </a:p>
      </dgm:t>
    </dgm:pt>
    <dgm:pt modelId="{30E99F11-E336-424B-800F-07647EF763D7}" type="sibTrans" cxnId="{FC2BA60A-75FD-433C-BA77-DF9C4EC9B324}">
      <dgm:prSet/>
      <dgm:spPr/>
      <dgm:t>
        <a:bodyPr/>
        <a:lstStyle/>
        <a:p>
          <a:endParaRPr lang="en-US"/>
        </a:p>
      </dgm:t>
    </dgm:pt>
    <dgm:pt modelId="{DFAD0CA7-3631-4568-A7FA-4E0B64356631}">
      <dgm:prSet phldrT="[Text]" custT="1"/>
      <dgm:spPr>
        <a:solidFill>
          <a:schemeClr val="accent4">
            <a:lumMod val="20000"/>
            <a:lumOff val="80000"/>
          </a:schemeClr>
        </a:solidFill>
      </dgm:spPr>
      <dgm:t>
        <a:bodyPr/>
        <a:lstStyle/>
        <a:p>
          <a:r>
            <a:rPr lang="en-US" sz="1600" b="1" dirty="0">
              <a:solidFill>
                <a:schemeClr val="tx1"/>
              </a:solidFill>
            </a:rPr>
            <a:t>Potential conflicts of interest are disclosed</a:t>
          </a:r>
        </a:p>
      </dgm:t>
    </dgm:pt>
    <dgm:pt modelId="{3F9C02E7-1C08-4766-9AE9-1713081A8432}" type="parTrans" cxnId="{C1AAEB10-9BC2-49B8-9AC4-F10E61AEC2E2}">
      <dgm:prSet/>
      <dgm:spPr/>
      <dgm:t>
        <a:bodyPr/>
        <a:lstStyle/>
        <a:p>
          <a:endParaRPr lang="en-US"/>
        </a:p>
      </dgm:t>
    </dgm:pt>
    <dgm:pt modelId="{1A2FA9C4-18B5-4C90-A3F6-F62B35262333}" type="sibTrans" cxnId="{C1AAEB10-9BC2-49B8-9AC4-F10E61AEC2E2}">
      <dgm:prSet/>
      <dgm:spPr/>
      <dgm:t>
        <a:bodyPr/>
        <a:lstStyle/>
        <a:p>
          <a:endParaRPr lang="en-US"/>
        </a:p>
      </dgm:t>
    </dgm:pt>
    <dgm:pt modelId="{25069E41-1E1E-4CD0-931E-D3917A4CEAC5}" type="pres">
      <dgm:prSet presAssocID="{0F057816-D12F-4399-B3AB-5FBE80C04CA7}" presName="diagram" presStyleCnt="0">
        <dgm:presLayoutVars>
          <dgm:dir/>
          <dgm:resizeHandles val="exact"/>
        </dgm:presLayoutVars>
      </dgm:prSet>
      <dgm:spPr/>
    </dgm:pt>
    <dgm:pt modelId="{F96F26F2-5047-48F9-B2D8-CAE99DEFD041}" type="pres">
      <dgm:prSet presAssocID="{085B38A1-CD84-4C3F-B13B-9F5F9175356F}" presName="node" presStyleLbl="node1" presStyleIdx="0" presStyleCnt="5" custLinFactNeighborX="1350" custLinFactNeighborY="-53355">
        <dgm:presLayoutVars>
          <dgm:bulletEnabled val="1"/>
        </dgm:presLayoutVars>
      </dgm:prSet>
      <dgm:spPr/>
    </dgm:pt>
    <dgm:pt modelId="{645EF51F-DB0D-4A31-BB68-76377F6317ED}" type="pres">
      <dgm:prSet presAssocID="{5AC997A0-D51A-4E8E-8A28-F7659EB161CC}" presName="sibTrans" presStyleCnt="0"/>
      <dgm:spPr/>
    </dgm:pt>
    <dgm:pt modelId="{6BC5FC99-4FD1-4044-9071-74F0C247139C}" type="pres">
      <dgm:prSet presAssocID="{D52213AF-C8F0-4978-9676-0A879A1A3877}" presName="node" presStyleLbl="node1" presStyleIdx="1" presStyleCnt="5" custLinFactNeighborX="-3726" custLinFactNeighborY="20428">
        <dgm:presLayoutVars>
          <dgm:bulletEnabled val="1"/>
        </dgm:presLayoutVars>
      </dgm:prSet>
      <dgm:spPr/>
    </dgm:pt>
    <dgm:pt modelId="{DF2B07DB-CDB3-401D-AE89-EA7BB52AABE2}" type="pres">
      <dgm:prSet presAssocID="{4CDDF610-5558-4C9A-928C-BA41812F92DF}" presName="sibTrans" presStyleCnt="0"/>
      <dgm:spPr/>
    </dgm:pt>
    <dgm:pt modelId="{63B369C5-4D14-4AC0-B6FA-E12530C4888C}" type="pres">
      <dgm:prSet presAssocID="{D901025B-0B6C-4622-A34B-AACD8397CBC2}" presName="node" presStyleLbl="node1" presStyleIdx="2" presStyleCnt="5" custLinFactX="-13868" custLinFactY="64428" custLinFactNeighborX="-100000" custLinFactNeighborY="100000">
        <dgm:presLayoutVars>
          <dgm:bulletEnabled val="1"/>
        </dgm:presLayoutVars>
      </dgm:prSet>
      <dgm:spPr/>
    </dgm:pt>
    <dgm:pt modelId="{CA803F17-7CDC-4145-A46F-523B531747E2}" type="pres">
      <dgm:prSet presAssocID="{5A2973A4-3E11-40A2-B9E6-F77E0091F69D}" presName="sibTrans" presStyleCnt="0"/>
      <dgm:spPr/>
    </dgm:pt>
    <dgm:pt modelId="{493EC379-9F77-4855-AF17-8F95DF0F5D20}" type="pres">
      <dgm:prSet presAssocID="{2EB43E43-C273-4AF2-8D14-6BE99040D888}" presName="node" presStyleLbl="node1" presStyleIdx="3" presStyleCnt="5" custLinFactNeighborX="-56235" custLinFactNeighborY="-11013">
        <dgm:presLayoutVars>
          <dgm:bulletEnabled val="1"/>
        </dgm:presLayoutVars>
      </dgm:prSet>
      <dgm:spPr/>
    </dgm:pt>
    <dgm:pt modelId="{24C81405-B63A-40C5-BBED-4DF9EF15CFF7}" type="pres">
      <dgm:prSet presAssocID="{30E99F11-E336-424B-800F-07647EF763D7}" presName="sibTrans" presStyleCnt="0"/>
      <dgm:spPr/>
    </dgm:pt>
    <dgm:pt modelId="{8E78B3F1-47D1-4870-8752-66D8BDE3B326}" type="pres">
      <dgm:prSet presAssocID="{DFAD0CA7-3631-4568-A7FA-4E0B64356631}" presName="node" presStyleLbl="node1" presStyleIdx="4" presStyleCnt="5" custLinFactNeighborX="49531" custLinFactNeighborY="-17579">
        <dgm:presLayoutVars>
          <dgm:bulletEnabled val="1"/>
        </dgm:presLayoutVars>
      </dgm:prSet>
      <dgm:spPr/>
    </dgm:pt>
  </dgm:ptLst>
  <dgm:cxnLst>
    <dgm:cxn modelId="{29AD2A05-EFEB-463B-A16A-0AF759356623}" type="presOf" srcId="{D52213AF-C8F0-4978-9676-0A879A1A3877}" destId="{6BC5FC99-4FD1-4044-9071-74F0C247139C}" srcOrd="0" destOrd="0" presId="urn:microsoft.com/office/officeart/2005/8/layout/default"/>
    <dgm:cxn modelId="{FC2BA60A-75FD-433C-BA77-DF9C4EC9B324}" srcId="{0F057816-D12F-4399-B3AB-5FBE80C04CA7}" destId="{2EB43E43-C273-4AF2-8D14-6BE99040D888}" srcOrd="3" destOrd="0" parTransId="{3A0B2EF8-91CE-467C-BAB7-0150468AF60C}" sibTransId="{30E99F11-E336-424B-800F-07647EF763D7}"/>
    <dgm:cxn modelId="{C1AAEB10-9BC2-49B8-9AC4-F10E61AEC2E2}" srcId="{0F057816-D12F-4399-B3AB-5FBE80C04CA7}" destId="{DFAD0CA7-3631-4568-A7FA-4E0B64356631}" srcOrd="4" destOrd="0" parTransId="{3F9C02E7-1C08-4766-9AE9-1713081A8432}" sibTransId="{1A2FA9C4-18B5-4C90-A3F6-F62B35262333}"/>
    <dgm:cxn modelId="{6F371473-E133-4E95-B227-674299221316}" type="presOf" srcId="{D901025B-0B6C-4622-A34B-AACD8397CBC2}" destId="{63B369C5-4D14-4AC0-B6FA-E12530C4888C}" srcOrd="0" destOrd="0" presId="urn:microsoft.com/office/officeart/2005/8/layout/default"/>
    <dgm:cxn modelId="{ED9F6476-C1DD-4CFC-B87B-EF40FE6678A9}" type="presOf" srcId="{DFAD0CA7-3631-4568-A7FA-4E0B64356631}" destId="{8E78B3F1-47D1-4870-8752-66D8BDE3B326}" srcOrd="0" destOrd="0" presId="urn:microsoft.com/office/officeart/2005/8/layout/default"/>
    <dgm:cxn modelId="{56C2A191-4CA3-4E33-9EC9-E1386EE538D0}" srcId="{0F057816-D12F-4399-B3AB-5FBE80C04CA7}" destId="{D52213AF-C8F0-4978-9676-0A879A1A3877}" srcOrd="1" destOrd="0" parTransId="{DD4F648E-2921-48BB-915D-B6EE377A0CE6}" sibTransId="{4CDDF610-5558-4C9A-928C-BA41812F92DF}"/>
    <dgm:cxn modelId="{10A5789F-243A-48C4-80AF-B53F9B9D248D}" type="presOf" srcId="{2EB43E43-C273-4AF2-8D14-6BE99040D888}" destId="{493EC379-9F77-4855-AF17-8F95DF0F5D20}" srcOrd="0" destOrd="0" presId="urn:microsoft.com/office/officeart/2005/8/layout/default"/>
    <dgm:cxn modelId="{2BDEE7AA-B8F3-4F80-97F4-8279DC0D0334}" srcId="{0F057816-D12F-4399-B3AB-5FBE80C04CA7}" destId="{085B38A1-CD84-4C3F-B13B-9F5F9175356F}" srcOrd="0" destOrd="0" parTransId="{BBA3EF6D-BB1E-4433-9169-0C46C4ECB632}" sibTransId="{5AC997A0-D51A-4E8E-8A28-F7659EB161CC}"/>
    <dgm:cxn modelId="{22824BC1-25A7-4FA1-B981-793ECE67208A}" srcId="{0F057816-D12F-4399-B3AB-5FBE80C04CA7}" destId="{D901025B-0B6C-4622-A34B-AACD8397CBC2}" srcOrd="2" destOrd="0" parTransId="{39917F36-6AAF-4B70-84B1-E1CF433ADE13}" sibTransId="{5A2973A4-3E11-40A2-B9E6-F77E0091F69D}"/>
    <dgm:cxn modelId="{091E29EF-3664-427D-8AA1-222C8A83C470}" type="presOf" srcId="{0F057816-D12F-4399-B3AB-5FBE80C04CA7}" destId="{25069E41-1E1E-4CD0-931E-D3917A4CEAC5}" srcOrd="0" destOrd="0" presId="urn:microsoft.com/office/officeart/2005/8/layout/default"/>
    <dgm:cxn modelId="{C06237FA-0185-42C0-B495-18ED25F2A87A}" type="presOf" srcId="{085B38A1-CD84-4C3F-B13B-9F5F9175356F}" destId="{F96F26F2-5047-48F9-B2D8-CAE99DEFD041}" srcOrd="0" destOrd="0" presId="urn:microsoft.com/office/officeart/2005/8/layout/default"/>
    <dgm:cxn modelId="{96035B34-A092-4DFC-A821-C07B2924F2E0}" type="presParOf" srcId="{25069E41-1E1E-4CD0-931E-D3917A4CEAC5}" destId="{F96F26F2-5047-48F9-B2D8-CAE99DEFD041}" srcOrd="0" destOrd="0" presId="urn:microsoft.com/office/officeart/2005/8/layout/default"/>
    <dgm:cxn modelId="{87F6F93F-6682-422C-9F07-EE7747EAC532}" type="presParOf" srcId="{25069E41-1E1E-4CD0-931E-D3917A4CEAC5}" destId="{645EF51F-DB0D-4A31-BB68-76377F6317ED}" srcOrd="1" destOrd="0" presId="urn:microsoft.com/office/officeart/2005/8/layout/default"/>
    <dgm:cxn modelId="{6A073841-EAC7-4D11-8794-883177A7CCC1}" type="presParOf" srcId="{25069E41-1E1E-4CD0-931E-D3917A4CEAC5}" destId="{6BC5FC99-4FD1-4044-9071-74F0C247139C}" srcOrd="2" destOrd="0" presId="urn:microsoft.com/office/officeart/2005/8/layout/default"/>
    <dgm:cxn modelId="{587D4E2C-2DE8-478F-8CC2-CFC05D5FEF05}" type="presParOf" srcId="{25069E41-1E1E-4CD0-931E-D3917A4CEAC5}" destId="{DF2B07DB-CDB3-401D-AE89-EA7BB52AABE2}" srcOrd="3" destOrd="0" presId="urn:microsoft.com/office/officeart/2005/8/layout/default"/>
    <dgm:cxn modelId="{0036A674-D88E-45AF-B39D-936560A219D8}" type="presParOf" srcId="{25069E41-1E1E-4CD0-931E-D3917A4CEAC5}" destId="{63B369C5-4D14-4AC0-B6FA-E12530C4888C}" srcOrd="4" destOrd="0" presId="urn:microsoft.com/office/officeart/2005/8/layout/default"/>
    <dgm:cxn modelId="{6D9F4FDD-9193-4F67-8BDE-323B520334CF}" type="presParOf" srcId="{25069E41-1E1E-4CD0-931E-D3917A4CEAC5}" destId="{CA803F17-7CDC-4145-A46F-523B531747E2}" srcOrd="5" destOrd="0" presId="urn:microsoft.com/office/officeart/2005/8/layout/default"/>
    <dgm:cxn modelId="{A8E6B8B0-0BEC-4B39-BE61-F62781A6E66B}" type="presParOf" srcId="{25069E41-1E1E-4CD0-931E-D3917A4CEAC5}" destId="{493EC379-9F77-4855-AF17-8F95DF0F5D20}" srcOrd="6" destOrd="0" presId="urn:microsoft.com/office/officeart/2005/8/layout/default"/>
    <dgm:cxn modelId="{7EA257A8-F592-46AF-9387-FE8D83ED76BA}" type="presParOf" srcId="{25069E41-1E1E-4CD0-931E-D3917A4CEAC5}" destId="{24C81405-B63A-40C5-BBED-4DF9EF15CFF7}" srcOrd="7" destOrd="0" presId="urn:microsoft.com/office/officeart/2005/8/layout/default"/>
    <dgm:cxn modelId="{18F21260-6F66-4A52-A01D-3F715C6C4A35}" type="presParOf" srcId="{25069E41-1E1E-4CD0-931E-D3917A4CEAC5}" destId="{8E78B3F1-47D1-4870-8752-66D8BDE3B32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E133C-E1F0-4066-A135-1F20B8FE1BE5}">
      <dsp:nvSpPr>
        <dsp:cNvPr id="0" name=""/>
        <dsp:cNvSpPr/>
      </dsp:nvSpPr>
      <dsp:spPr>
        <a:xfrm>
          <a:off x="0" y="931157"/>
          <a:ext cx="7822486" cy="201600"/>
        </a:xfrm>
        <a:prstGeom prst="rect">
          <a:avLst/>
        </a:prstGeom>
        <a:solidFill>
          <a:schemeClr val="accent3">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EC41CC-692A-41E5-B849-E70FD92B0674}">
      <dsp:nvSpPr>
        <dsp:cNvPr id="0" name=""/>
        <dsp:cNvSpPr/>
      </dsp:nvSpPr>
      <dsp:spPr>
        <a:xfrm>
          <a:off x="390742" y="33827"/>
          <a:ext cx="7011238" cy="1015410"/>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970" tIns="0" rIns="206970" bIns="0" numCol="1" spcCol="1270" anchor="ctr" anchorCtr="0">
          <a:noAutofit/>
        </a:bodyPr>
        <a:lstStyle/>
        <a:p>
          <a:pPr marL="0" lvl="0" indent="0" algn="l" defTabSz="1066800">
            <a:lnSpc>
              <a:spcPct val="90000"/>
            </a:lnSpc>
            <a:spcBef>
              <a:spcPct val="0"/>
            </a:spcBef>
            <a:spcAft>
              <a:spcPct val="35000"/>
            </a:spcAft>
            <a:buNone/>
          </a:pPr>
          <a:r>
            <a:rPr lang="en-US" sz="2400" b="1" kern="1200" dirty="0"/>
            <a:t>The proposed educational program is sound</a:t>
          </a:r>
        </a:p>
      </dsp:txBody>
      <dsp:txXfrm>
        <a:off x="440310" y="83395"/>
        <a:ext cx="6912102" cy="916274"/>
      </dsp:txXfrm>
    </dsp:sp>
    <dsp:sp modelId="{460EC06D-B562-4FF1-B2EA-F8BE055F6C55}">
      <dsp:nvSpPr>
        <dsp:cNvPr id="0" name=""/>
        <dsp:cNvSpPr/>
      </dsp:nvSpPr>
      <dsp:spPr>
        <a:xfrm>
          <a:off x="0" y="2098818"/>
          <a:ext cx="7822486" cy="201600"/>
        </a:xfrm>
        <a:prstGeom prst="rect">
          <a:avLst/>
        </a:prstGeom>
        <a:solidFill>
          <a:schemeClr val="accent4">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D6257D-E09C-4E87-8D5C-2B78A0470A23}">
      <dsp:nvSpPr>
        <dsp:cNvPr id="0" name=""/>
        <dsp:cNvSpPr/>
      </dsp:nvSpPr>
      <dsp:spPr>
        <a:xfrm>
          <a:off x="401018" y="1158346"/>
          <a:ext cx="6944116" cy="1040941"/>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970" tIns="0" rIns="206970" bIns="0" numCol="1" spcCol="1270" anchor="ctr" anchorCtr="0">
          <a:noAutofit/>
        </a:bodyPr>
        <a:lstStyle/>
        <a:p>
          <a:pPr marL="0" lvl="0" indent="0" algn="l" defTabSz="1066800">
            <a:lnSpc>
              <a:spcPct val="90000"/>
            </a:lnSpc>
            <a:spcBef>
              <a:spcPct val="0"/>
            </a:spcBef>
            <a:spcAft>
              <a:spcPct val="35000"/>
            </a:spcAft>
            <a:buNone/>
          </a:pPr>
          <a:r>
            <a:rPr lang="en-US" sz="2400" b="1" kern="1200" dirty="0"/>
            <a:t>The plan is educationally, financially, and operationally comprehensive and cohesive</a:t>
          </a:r>
        </a:p>
      </dsp:txBody>
      <dsp:txXfrm>
        <a:off x="451833" y="1209161"/>
        <a:ext cx="6842486" cy="939311"/>
      </dsp:txXfrm>
    </dsp:sp>
    <dsp:sp modelId="{680C8C2B-63D2-4DD9-80F3-703451130CFD}">
      <dsp:nvSpPr>
        <dsp:cNvPr id="0" name=""/>
        <dsp:cNvSpPr/>
      </dsp:nvSpPr>
      <dsp:spPr>
        <a:xfrm>
          <a:off x="0" y="3247513"/>
          <a:ext cx="7822486" cy="201600"/>
        </a:xfrm>
        <a:prstGeom prst="rect">
          <a:avLst/>
        </a:prstGeom>
        <a:solidFill>
          <a:schemeClr val="accent4">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8D4EBA-9F3D-4B9E-8241-0F52D803A7ED}">
      <dsp:nvSpPr>
        <dsp:cNvPr id="0" name=""/>
        <dsp:cNvSpPr/>
      </dsp:nvSpPr>
      <dsp:spPr>
        <a:xfrm>
          <a:off x="389589" y="2293337"/>
          <a:ext cx="6984597" cy="1021975"/>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970" tIns="0" rIns="206970" bIns="0" numCol="1" spcCol="1270" anchor="ctr" anchorCtr="0">
          <a:noAutofit/>
        </a:bodyPr>
        <a:lstStyle/>
        <a:p>
          <a:pPr marL="0" lvl="0" indent="0" algn="l" defTabSz="1066800">
            <a:lnSpc>
              <a:spcPct val="90000"/>
            </a:lnSpc>
            <a:spcBef>
              <a:spcPct val="0"/>
            </a:spcBef>
            <a:spcAft>
              <a:spcPct val="35000"/>
            </a:spcAft>
            <a:buNone/>
          </a:pPr>
          <a:r>
            <a:rPr lang="en-US" sz="2400" b="1" kern="1200" dirty="0"/>
            <a:t>The applicants are likely to implement the proposed program with fidelity</a:t>
          </a:r>
        </a:p>
      </dsp:txBody>
      <dsp:txXfrm>
        <a:off x="439478" y="2343226"/>
        <a:ext cx="6884819" cy="9221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F26F2-5047-48F9-B2D8-CAE99DEFD041}">
      <dsp:nvSpPr>
        <dsp:cNvPr id="0" name=""/>
        <dsp:cNvSpPr/>
      </dsp:nvSpPr>
      <dsp:spPr>
        <a:xfrm>
          <a:off x="32969" y="20770"/>
          <a:ext cx="2442197" cy="1465318"/>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Applicant has difficulty answering questions</a:t>
          </a:r>
        </a:p>
      </dsp:txBody>
      <dsp:txXfrm>
        <a:off x="32969" y="20770"/>
        <a:ext cx="2442197" cy="1465318"/>
      </dsp:txXfrm>
    </dsp:sp>
    <dsp:sp modelId="{6BC5FC99-4FD1-4044-9071-74F0C247139C}">
      <dsp:nvSpPr>
        <dsp:cNvPr id="0" name=""/>
        <dsp:cNvSpPr/>
      </dsp:nvSpPr>
      <dsp:spPr>
        <a:xfrm>
          <a:off x="2595420" y="1101926"/>
          <a:ext cx="2442197" cy="1465318"/>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One person dominates the conversation, answering all the questions</a:t>
          </a:r>
        </a:p>
      </dsp:txBody>
      <dsp:txXfrm>
        <a:off x="2595420" y="1101926"/>
        <a:ext cx="2442197" cy="1465318"/>
      </dsp:txXfrm>
    </dsp:sp>
    <dsp:sp modelId="{63B369C5-4D14-4AC0-B6FA-E12530C4888C}">
      <dsp:nvSpPr>
        <dsp:cNvPr id="0" name=""/>
        <dsp:cNvSpPr/>
      </dsp:nvSpPr>
      <dsp:spPr>
        <a:xfrm>
          <a:off x="2591952" y="3211984"/>
          <a:ext cx="2442197" cy="1465318"/>
        </a:xfrm>
        <a:prstGeom prst="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Applicant Team has disagreement during interview</a:t>
          </a:r>
        </a:p>
      </dsp:txBody>
      <dsp:txXfrm>
        <a:off x="2591952" y="3211984"/>
        <a:ext cx="2442197" cy="1465318"/>
      </dsp:txXfrm>
    </dsp:sp>
    <dsp:sp modelId="{493EC379-9F77-4855-AF17-8F95DF0F5D20}">
      <dsp:nvSpPr>
        <dsp:cNvPr id="0" name=""/>
        <dsp:cNvSpPr/>
      </dsp:nvSpPr>
      <dsp:spPr>
        <a:xfrm>
          <a:off x="0" y="2350753"/>
          <a:ext cx="2442197" cy="1465318"/>
        </a:xfrm>
        <a:prstGeom prst="rect">
          <a:avLst/>
        </a:prstGeom>
        <a:solidFill>
          <a:schemeClr val="tx2">
            <a:lumMod val="10000"/>
            <a:lumOff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dirty="0">
              <a:solidFill>
                <a:schemeClr val="tx1"/>
              </a:solidFill>
            </a:rPr>
            <a:t>Gaps or weaknesses in the school proposal are recognized</a:t>
          </a:r>
        </a:p>
      </dsp:txBody>
      <dsp:txXfrm>
        <a:off x="0" y="2350753"/>
        <a:ext cx="2442197" cy="1465318"/>
      </dsp:txXfrm>
    </dsp:sp>
    <dsp:sp modelId="{8E78B3F1-47D1-4870-8752-66D8BDE3B326}">
      <dsp:nvSpPr>
        <dsp:cNvPr id="0" name=""/>
        <dsp:cNvSpPr/>
      </dsp:nvSpPr>
      <dsp:spPr>
        <a:xfrm>
          <a:off x="5239270" y="2254541"/>
          <a:ext cx="2442197" cy="1465318"/>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Potential conflicts of interest are disclosed</a:t>
          </a:r>
        </a:p>
      </dsp:txBody>
      <dsp:txXfrm>
        <a:off x="5239270" y="2254541"/>
        <a:ext cx="2442197" cy="146531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0CD594-47C4-4E51-AD40-140CF0A9E787}" type="datetimeFigureOut">
              <a:rPr lang="en-US" smtClean="0"/>
              <a:t>2/22/2021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A65403-BEDF-4186-8777-E60E8E41E578}" type="slidenum">
              <a:rPr lang="en-US" smtClean="0"/>
              <a:t>‹#›</a:t>
            </a:fld>
            <a:endParaRPr lang="en-US"/>
          </a:p>
        </p:txBody>
      </p:sp>
    </p:spTree>
    <p:extLst>
      <p:ext uri="{BB962C8B-B14F-4D97-AF65-F5344CB8AC3E}">
        <p14:creationId xmlns:p14="http://schemas.microsoft.com/office/powerpoint/2010/main" val="3246458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138428" y="1517904"/>
            <a:ext cx="6858000" cy="2798064"/>
          </a:xfrm>
        </p:spPr>
        <p:txBody>
          <a:bodyPr anchor="b"/>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138428" y="4572000"/>
            <a:ext cx="6858000" cy="1527048"/>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7BC52432-D013-4264-8DC6-E55A37B25263}" type="datetime1">
              <a:rPr lang="en-US" smtClean="0"/>
              <a:t>2/22/2021</a:t>
            </a:fld>
            <a:endParaRPr lang="en-US" dirty="0"/>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750" dirty="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a:t>
            </a:fld>
            <a:endParaRPr lang="en-US" sz="750" dirty="0"/>
          </a:p>
        </p:txBody>
      </p:sp>
    </p:spTree>
    <p:extLst>
      <p:ext uri="{BB962C8B-B14F-4D97-AF65-F5344CB8AC3E}">
        <p14:creationId xmlns:p14="http://schemas.microsoft.com/office/powerpoint/2010/main" val="423968983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138428" y="1517904"/>
            <a:ext cx="6858000" cy="13441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138428" y="2971800"/>
            <a:ext cx="6858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6604254" y="6400803"/>
            <a:ext cx="1399032" cy="365125"/>
          </a:xfrm>
          <a:prstGeom prst="rect">
            <a:avLst/>
          </a:prstGeom>
        </p:spPr>
        <p:txBody>
          <a:bodyPr vert="horz" lIns="91440" tIns="45720" rIns="91440" bIns="45720" rtlCol="0" anchor="ctr"/>
          <a:lstStyle>
            <a:lvl1pPr algn="r">
              <a:defRPr sz="750">
                <a:solidFill>
                  <a:schemeClr val="tx1"/>
                </a:solidFill>
              </a:defRPr>
            </a:lvl1pPr>
          </a:lstStyle>
          <a:p>
            <a:pPr algn="r"/>
            <a:fld id="{70EEEBDA-EFC8-46D3-B5E5-93B072E9E108}" type="datetime1">
              <a:rPr lang="en-US" smtClean="0"/>
              <a:t>2/22/2021</a:t>
            </a:fld>
            <a:endParaRPr lang="en-US" dirty="0"/>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569214" y="6400803"/>
            <a:ext cx="4574286" cy="365125"/>
          </a:xfrm>
          <a:prstGeom prst="rect">
            <a:avLst/>
          </a:prstGeom>
        </p:spPr>
        <p:txBody>
          <a:bodyPr vert="horz" lIns="91440" tIns="45720" rIns="91440" bIns="45720" rtlCol="0" anchor="ctr"/>
          <a:lstStyle>
            <a:lvl1pPr algn="l">
              <a:defRPr sz="750">
                <a:solidFill>
                  <a:schemeClr val="tx1"/>
                </a:solidFill>
              </a:defRPr>
            </a:lvl1pPr>
          </a:lstStyle>
          <a:p>
            <a:endParaRPr lang="en-US" sz="75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8174736" y="6400803"/>
            <a:ext cx="397764" cy="365125"/>
          </a:xfrm>
          <a:prstGeom prst="rect">
            <a:avLst/>
          </a:prstGeom>
        </p:spPr>
        <p:txBody>
          <a:bodyPr vert="horz" lIns="91440" tIns="45720" rIns="91440" bIns="45720" rtlCol="0" anchor="ctr"/>
          <a:lstStyle>
            <a:lvl1pPr algn="r">
              <a:defRPr sz="750" b="1">
                <a:solidFill>
                  <a:schemeClr val="tx1"/>
                </a:solidFill>
              </a:defRPr>
            </a:lvl1pPr>
          </a:lstStyle>
          <a:p>
            <a:fld id="{CB1E4CB7-CB13-4810-BF18-BE31AFC64F93}" type="slidenum">
              <a:rPr lang="en-US" smtClean="0"/>
              <a:pPr/>
              <a:t>‹#›</a:t>
            </a:fld>
            <a:endParaRPr lang="en-US" sz="75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9144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612316725"/>
      </p:ext>
    </p:extLst>
  </p:cSld>
  <p:clrMap bg1="lt1" tx1="dk1" bg2="lt2" tx2="dk2" accent1="accent1" accent2="accent2" accent3="accent3" accent4="accent4" accent5="accent5" accent6="accent6" hlink="hlink" folHlink="folHlink"/>
  <p:sldLayoutIdLst>
    <p:sldLayoutId id="2147483739" r:id="rId1"/>
  </p:sldLayoutIdLst>
  <p:hf hdr="0" ftr="0" dt="0"/>
  <p:txStyles>
    <p:titleStyle>
      <a:lvl1pPr algn="l" defTabSz="685800" rtl="0" eaLnBrk="1" latinLnBrk="0" hangingPunct="1">
        <a:lnSpc>
          <a:spcPct val="95000"/>
        </a:lnSpc>
        <a:spcBef>
          <a:spcPct val="0"/>
        </a:spcBef>
        <a:buNone/>
        <a:defRPr sz="3150" kern="1200" spc="-38" baseline="0">
          <a:solidFill>
            <a:schemeClr val="tx1"/>
          </a:solidFill>
          <a:latin typeface="+mj-lt"/>
          <a:ea typeface="+mj-ea"/>
          <a:cs typeface="+mj-cs"/>
        </a:defRPr>
      </a:lvl1pPr>
    </p:titleStyle>
    <p:bodyStyle>
      <a:lvl1pPr marL="274320" indent="-274320" algn="l" defTabSz="685800" rtl="0" eaLnBrk="1" latinLnBrk="0" hangingPunct="1">
        <a:lnSpc>
          <a:spcPct val="105000"/>
        </a:lnSpc>
        <a:spcBef>
          <a:spcPts val="675"/>
        </a:spcBef>
        <a:buClr>
          <a:schemeClr val="accent5"/>
        </a:buClr>
        <a:buFont typeface="Avenir Next LT Pro" panose="020B0504020202020204" pitchFamily="34" charset="0"/>
        <a:buChar char="+"/>
        <a:defRPr sz="1950" kern="1200">
          <a:solidFill>
            <a:schemeClr val="tx1"/>
          </a:solidFill>
          <a:latin typeface="+mn-lt"/>
          <a:ea typeface="+mn-ea"/>
          <a:cs typeface="+mn-cs"/>
        </a:defRPr>
      </a:lvl1pPr>
      <a:lvl2pPr marL="274320" indent="0" algn="l" defTabSz="685800" rtl="0" eaLnBrk="1" latinLnBrk="0" hangingPunct="1">
        <a:lnSpc>
          <a:spcPct val="105000"/>
        </a:lnSpc>
        <a:spcBef>
          <a:spcPts val="675"/>
        </a:spcBef>
        <a:buFont typeface="Arial" panose="020B0604020202020204" pitchFamily="34" charset="0"/>
        <a:buNone/>
        <a:defRPr sz="1500" kern="1200">
          <a:solidFill>
            <a:schemeClr val="tx1">
              <a:lumMod val="75000"/>
              <a:lumOff val="25000"/>
            </a:schemeClr>
          </a:solidFill>
          <a:latin typeface="+mn-lt"/>
          <a:ea typeface="+mn-ea"/>
          <a:cs typeface="+mn-cs"/>
        </a:defRPr>
      </a:lvl2pPr>
      <a:lvl3pPr marL="480060" indent="-205740" algn="l" defTabSz="685800" rtl="0" eaLnBrk="1" latinLnBrk="0" hangingPunct="1">
        <a:lnSpc>
          <a:spcPct val="105000"/>
        </a:lnSpc>
        <a:spcBef>
          <a:spcPts val="450"/>
        </a:spcBef>
        <a:buClr>
          <a:schemeClr val="accent5"/>
        </a:buClr>
        <a:buFont typeface="Avenir Next LT Pro" panose="020B0504020202020204" pitchFamily="34" charset="0"/>
        <a:buChar char="+"/>
        <a:defRPr sz="1500" kern="1200">
          <a:solidFill>
            <a:schemeClr val="tx1"/>
          </a:solidFill>
          <a:latin typeface="+mn-lt"/>
          <a:ea typeface="+mn-ea"/>
          <a:cs typeface="+mn-cs"/>
        </a:defRPr>
      </a:lvl3pPr>
      <a:lvl4pPr marL="480060" indent="0" algn="l" defTabSz="685800" rtl="0" eaLnBrk="1" latinLnBrk="0" hangingPunct="1">
        <a:lnSpc>
          <a:spcPct val="105000"/>
        </a:lnSpc>
        <a:spcBef>
          <a:spcPts val="450"/>
        </a:spcBef>
        <a:buFontTx/>
        <a:buNone/>
        <a:defRPr sz="1350" i="1" kern="1200">
          <a:solidFill>
            <a:schemeClr val="tx1">
              <a:lumMod val="75000"/>
              <a:lumOff val="25000"/>
            </a:schemeClr>
          </a:solidFill>
          <a:latin typeface="+mn-lt"/>
          <a:ea typeface="+mn-ea"/>
          <a:cs typeface="+mn-cs"/>
        </a:defRPr>
      </a:lvl4pPr>
      <a:lvl5pPr marL="665226" indent="-205740" algn="l" defTabSz="685800" rtl="0" eaLnBrk="1" latinLnBrk="0" hangingPunct="1">
        <a:lnSpc>
          <a:spcPct val="105000"/>
        </a:lnSpc>
        <a:spcBef>
          <a:spcPts val="450"/>
        </a:spcBef>
        <a:buClr>
          <a:schemeClr val="accent5"/>
        </a:buClr>
        <a:buFont typeface="Avenir Next LT Pro" panose="020B05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qualitycharters.org/core-resources/capacity-interview/"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calvaryga.com/get-connected/"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qualitycharters.org/wp-content/uploads/2019/09/NACSA_Capacity_Tools_Interview_Prep_Form_Template.docx" TargetMode="External"/><Relationship Id="rId2" Type="http://schemas.openxmlformats.org/officeDocument/2006/relationships/hyperlink" Target="https://flauthorizers.org/resource/capacity-interview-toolkit-exceptional-students/" TargetMode="External"/><Relationship Id="rId1" Type="http://schemas.openxmlformats.org/officeDocument/2006/relationships/slideLayout" Target="../slideLayouts/slideLayout1.xml"/><Relationship Id="rId5" Type="http://schemas.openxmlformats.org/officeDocument/2006/relationships/hyperlink" Target="https://www.qualitycharters.org/wp-content/uploads/2019/09/NACSA_Capacity_Tools_Opening_Script_Template.docx" TargetMode="External"/><Relationship Id="rId4" Type="http://schemas.openxmlformats.org/officeDocument/2006/relationships/hyperlink" Target="https://www.qualitycharters.org/wp-content/uploads/2019/09/NACSA_Capacity_Tools_Sample_Interview_Questions.doc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edm310.blogspot.com/2014/11/another-thank-you-i-just-want-to-thank.html" TargetMode="External"/><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fldoe.org/core/fileparse.php/9905/urlt/PrinciplesStandards.pdf"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perl.com/article/identify-slow-code-with-devel--timer/"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9144000" cy="6099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 y="0"/>
            <a:ext cx="9144005" cy="6096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47C897C6-901F-410E-B2AC-162ED94B0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9144000" cy="541748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1DEC619C-54E4-4176-A3BA-DEE9CD30842B}"/>
              </a:ext>
            </a:extLst>
          </p:cNvPr>
          <p:cNvSpPr>
            <a:spLocks noGrp="1"/>
          </p:cNvSpPr>
          <p:nvPr>
            <p:ph type="subTitle" idx="1"/>
          </p:nvPr>
        </p:nvSpPr>
        <p:spPr>
          <a:xfrm>
            <a:off x="4062220" y="1767155"/>
            <a:ext cx="4510274" cy="4318244"/>
          </a:xfrm>
        </p:spPr>
        <p:txBody>
          <a:bodyPr>
            <a:normAutofit fontScale="85000" lnSpcReduction="20000"/>
          </a:bodyPr>
          <a:lstStyle/>
          <a:p>
            <a:pPr algn="l">
              <a:lnSpc>
                <a:spcPct val="95000"/>
              </a:lnSpc>
            </a:pPr>
            <a:r>
              <a:rPr lang="en-US" sz="4800" b="1" dirty="0">
                <a:solidFill>
                  <a:schemeClr val="accent1">
                    <a:lumMod val="50000"/>
                  </a:schemeClr>
                </a:solidFill>
              </a:rPr>
              <a:t>Charter Applicant Capacity Interviews</a:t>
            </a:r>
            <a:endParaRPr lang="en-US" sz="4800" dirty="0">
              <a:solidFill>
                <a:schemeClr val="accent1">
                  <a:lumMod val="50000"/>
                </a:schemeClr>
              </a:solidFill>
            </a:endParaRPr>
          </a:p>
          <a:p>
            <a:pPr algn="l">
              <a:lnSpc>
                <a:spcPct val="95000"/>
              </a:lnSpc>
            </a:pPr>
            <a:r>
              <a:rPr lang="en-US" sz="2600" i="1" dirty="0">
                <a:solidFill>
                  <a:schemeClr val="accent1">
                    <a:lumMod val="50000"/>
                  </a:schemeClr>
                </a:solidFill>
              </a:rPr>
              <a:t>February 19, 2021</a:t>
            </a:r>
          </a:p>
          <a:p>
            <a:pPr algn="l">
              <a:lnSpc>
                <a:spcPct val="95000"/>
              </a:lnSpc>
            </a:pPr>
            <a:r>
              <a:rPr lang="en-US" sz="2600" i="1" dirty="0">
                <a:solidFill>
                  <a:schemeClr val="accent1">
                    <a:lumMod val="50000"/>
                  </a:schemeClr>
                </a:solidFill>
              </a:rPr>
              <a:t>Presented by Rhonda Stephanik, Broward County </a:t>
            </a:r>
            <a:r>
              <a:rPr lang="en-US" sz="2600" i="1">
                <a:solidFill>
                  <a:schemeClr val="accent1">
                    <a:lumMod val="50000"/>
                  </a:schemeClr>
                </a:solidFill>
              </a:rPr>
              <a:t>Public Schools</a:t>
            </a:r>
            <a:endParaRPr lang="en-US" sz="2600" i="1" dirty="0">
              <a:solidFill>
                <a:schemeClr val="accent1">
                  <a:lumMod val="50000"/>
                </a:schemeClr>
              </a:solidFill>
            </a:endParaRPr>
          </a:p>
          <a:p>
            <a:pPr algn="l">
              <a:lnSpc>
                <a:spcPct val="95000"/>
              </a:lnSpc>
            </a:pPr>
            <a:endParaRPr lang="en-US" sz="1500" dirty="0"/>
          </a:p>
          <a:p>
            <a:pPr algn="l">
              <a:lnSpc>
                <a:spcPct val="95000"/>
              </a:lnSpc>
            </a:pPr>
            <a:endParaRPr lang="en-US" sz="1500" dirty="0"/>
          </a:p>
          <a:p>
            <a:pPr algn="l">
              <a:lnSpc>
                <a:spcPct val="95000"/>
              </a:lnSpc>
            </a:pPr>
            <a:endParaRPr lang="en-US" sz="1500" dirty="0"/>
          </a:p>
          <a:p>
            <a:pPr algn="l">
              <a:lnSpc>
                <a:spcPct val="95000"/>
              </a:lnSpc>
            </a:pPr>
            <a:r>
              <a:rPr lang="en-US" sz="1500" dirty="0"/>
              <a:t>Adapted from NACSA’s Plug and Play Resources</a:t>
            </a:r>
          </a:p>
          <a:p>
            <a:pPr algn="l">
              <a:lnSpc>
                <a:spcPct val="95000"/>
              </a:lnSpc>
            </a:pPr>
            <a:r>
              <a:rPr lang="en-US" sz="1500" dirty="0"/>
              <a:t>For Additional Resources click </a:t>
            </a:r>
            <a:r>
              <a:rPr lang="en-US" sz="1500" dirty="0">
                <a:hlinkClick r:id="rId2">
                  <a:extLst>
                    <a:ext uri="{A12FA001-AC4F-418D-AE19-62706E023703}">
                      <ahyp:hlinkClr xmlns:ahyp="http://schemas.microsoft.com/office/drawing/2018/hyperlinkcolor" val="tx"/>
                    </a:ext>
                  </a:extLst>
                </a:hlinkClick>
              </a:rPr>
              <a:t>here.</a:t>
            </a:r>
            <a:endParaRPr lang="en-US" sz="1500" i="1" dirty="0"/>
          </a:p>
        </p:txBody>
      </p:sp>
      <p:pic>
        <p:nvPicPr>
          <p:cNvPr id="4" name="Picture 3" descr="Watercolor abstract background">
            <a:extLst>
              <a:ext uri="{FF2B5EF4-FFF2-40B4-BE49-F238E27FC236}">
                <a16:creationId xmlns:a16="http://schemas.microsoft.com/office/drawing/2014/main" id="{E0718653-CB34-4559-8CD6-665D0C179339}"/>
              </a:ext>
            </a:extLst>
          </p:cNvPr>
          <p:cNvPicPr>
            <a:picLocks noChangeAspect="1"/>
          </p:cNvPicPr>
          <p:nvPr/>
        </p:nvPicPr>
        <p:blipFill rotWithShape="1">
          <a:blip r:embed="rId3"/>
          <a:srcRect l="6442" r="3071" b="3"/>
          <a:stretch/>
        </p:blipFill>
        <p:spPr>
          <a:xfrm>
            <a:off x="566922" y="2261018"/>
            <a:ext cx="2923793" cy="3290828"/>
          </a:xfrm>
          <a:prstGeom prst="rect">
            <a:avLst/>
          </a:prstGeom>
        </p:spPr>
      </p:pic>
      <p:sp>
        <p:nvSpPr>
          <p:cNvPr id="20" name="Slide Number Placeholder 19">
            <a:extLst>
              <a:ext uri="{FF2B5EF4-FFF2-40B4-BE49-F238E27FC236}">
                <a16:creationId xmlns:a16="http://schemas.microsoft.com/office/drawing/2014/main" id="{5ABA9052-8037-40B6-9A23-F380285737E9}"/>
              </a:ext>
            </a:extLst>
          </p:cNvPr>
          <p:cNvSpPr>
            <a:spLocks noGrp="1"/>
          </p:cNvSpPr>
          <p:nvPr>
            <p:ph type="sldNum" sz="quarter" idx="12"/>
          </p:nvPr>
        </p:nvSpPr>
        <p:spPr/>
        <p:txBody>
          <a:bodyPr/>
          <a:lstStyle/>
          <a:p>
            <a:fld id="{CB1E4CB7-CB13-4810-BF18-BE31AFC64F93}" type="slidenum">
              <a:rPr lang="en-US" smtClean="0"/>
              <a:pPr/>
              <a:t>1</a:t>
            </a:fld>
            <a:endParaRPr lang="en-US" sz="750" dirty="0"/>
          </a:p>
        </p:txBody>
      </p:sp>
    </p:spTree>
    <p:extLst>
      <p:ext uri="{BB962C8B-B14F-4D97-AF65-F5344CB8AC3E}">
        <p14:creationId xmlns:p14="http://schemas.microsoft.com/office/powerpoint/2010/main" val="81680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7C897C6-901F-410E-B2AC-162ED94B0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9144000" cy="6096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947D0D5-4897-497B-9AFD-7E190160F309}"/>
              </a:ext>
            </a:extLst>
          </p:cNvPr>
          <p:cNvSpPr txBox="1"/>
          <p:nvPr/>
        </p:nvSpPr>
        <p:spPr>
          <a:xfrm>
            <a:off x="369869" y="769395"/>
            <a:ext cx="8404261" cy="954107"/>
          </a:xfrm>
          <a:prstGeom prst="rect">
            <a:avLst/>
          </a:prstGeom>
          <a:noFill/>
        </p:spPr>
        <p:txBody>
          <a:bodyPr wrap="square" rtlCol="0">
            <a:spAutoFit/>
          </a:bodyPr>
          <a:lstStyle/>
          <a:p>
            <a:pPr algn="ctr"/>
            <a:r>
              <a:rPr lang="en-US" sz="4000" b="1" dirty="0"/>
              <a:t>Who Should Be Present?</a:t>
            </a:r>
          </a:p>
          <a:p>
            <a:pPr algn="ctr"/>
            <a:endParaRPr lang="en-US" sz="1600" b="1" dirty="0"/>
          </a:p>
        </p:txBody>
      </p:sp>
      <p:sp>
        <p:nvSpPr>
          <p:cNvPr id="15" name="Slide Number Placeholder 14">
            <a:extLst>
              <a:ext uri="{FF2B5EF4-FFF2-40B4-BE49-F238E27FC236}">
                <a16:creationId xmlns:a16="http://schemas.microsoft.com/office/drawing/2014/main" id="{B2FC3720-7BB6-4CD6-A83A-1D86228212F8}"/>
              </a:ext>
            </a:extLst>
          </p:cNvPr>
          <p:cNvSpPr>
            <a:spLocks noGrp="1"/>
          </p:cNvSpPr>
          <p:nvPr>
            <p:ph type="sldNum" sz="quarter" idx="12"/>
          </p:nvPr>
        </p:nvSpPr>
        <p:spPr/>
        <p:txBody>
          <a:bodyPr/>
          <a:lstStyle/>
          <a:p>
            <a:fld id="{CB1E4CB7-CB13-4810-BF18-BE31AFC64F93}" type="slidenum">
              <a:rPr lang="en-US" smtClean="0"/>
              <a:pPr/>
              <a:t>10</a:t>
            </a:fld>
            <a:endParaRPr lang="en-US" sz="750" dirty="0"/>
          </a:p>
        </p:txBody>
      </p:sp>
      <p:sp>
        <p:nvSpPr>
          <p:cNvPr id="7" name="TextBox 6">
            <a:extLst>
              <a:ext uri="{FF2B5EF4-FFF2-40B4-BE49-F238E27FC236}">
                <a16:creationId xmlns:a16="http://schemas.microsoft.com/office/drawing/2014/main" id="{0DC3F13E-CBE1-43C6-8FD7-8DB56CCFE0F4}"/>
              </a:ext>
            </a:extLst>
          </p:cNvPr>
          <p:cNvSpPr txBox="1"/>
          <p:nvPr/>
        </p:nvSpPr>
        <p:spPr>
          <a:xfrm>
            <a:off x="369869" y="54114"/>
            <a:ext cx="1837362" cy="707886"/>
          </a:xfrm>
          <a:prstGeom prst="rect">
            <a:avLst/>
          </a:prstGeom>
          <a:noFill/>
        </p:spPr>
        <p:txBody>
          <a:bodyPr wrap="none" rtlCol="0">
            <a:spAutoFit/>
          </a:bodyPr>
          <a:lstStyle/>
          <a:p>
            <a:r>
              <a:rPr lang="en-US" sz="4000" b="1" dirty="0"/>
              <a:t>WHO: </a:t>
            </a:r>
          </a:p>
        </p:txBody>
      </p:sp>
      <p:graphicFrame>
        <p:nvGraphicFramePr>
          <p:cNvPr id="2" name="Table 2">
            <a:extLst>
              <a:ext uri="{FF2B5EF4-FFF2-40B4-BE49-F238E27FC236}">
                <a16:creationId xmlns:a16="http://schemas.microsoft.com/office/drawing/2014/main" id="{99E37B87-6E13-4EB9-BAA1-AFCAEF65907D}"/>
              </a:ext>
            </a:extLst>
          </p:cNvPr>
          <p:cNvGraphicFramePr>
            <a:graphicFrameLocks noGrp="1"/>
          </p:cNvGraphicFramePr>
          <p:nvPr>
            <p:extLst>
              <p:ext uri="{D42A27DB-BD31-4B8C-83A1-F6EECF244321}">
                <p14:modId xmlns:p14="http://schemas.microsoft.com/office/powerpoint/2010/main" val="4173559206"/>
              </p:ext>
            </p:extLst>
          </p:nvPr>
        </p:nvGraphicFramePr>
        <p:xfrm>
          <a:off x="441789" y="1837112"/>
          <a:ext cx="8260422" cy="4147820"/>
        </p:xfrm>
        <a:graphic>
          <a:graphicData uri="http://schemas.openxmlformats.org/drawingml/2006/table">
            <a:tbl>
              <a:tblPr firstRow="1" bandRow="1">
                <a:tableStyleId>{00A15C55-8517-42AA-B614-E9B94910E393}</a:tableStyleId>
              </a:tblPr>
              <a:tblGrid>
                <a:gridCol w="4130211">
                  <a:extLst>
                    <a:ext uri="{9D8B030D-6E8A-4147-A177-3AD203B41FA5}">
                      <a16:colId xmlns:a16="http://schemas.microsoft.com/office/drawing/2014/main" val="533941471"/>
                    </a:ext>
                  </a:extLst>
                </a:gridCol>
                <a:gridCol w="4130211">
                  <a:extLst>
                    <a:ext uri="{9D8B030D-6E8A-4147-A177-3AD203B41FA5}">
                      <a16:colId xmlns:a16="http://schemas.microsoft.com/office/drawing/2014/main" val="1558650113"/>
                    </a:ext>
                  </a:extLst>
                </a:gridCol>
              </a:tblGrid>
              <a:tr h="370840">
                <a:tc>
                  <a:txBody>
                    <a:bodyPr/>
                    <a:lstStyle/>
                    <a:p>
                      <a:pPr algn="ctr"/>
                      <a:r>
                        <a:rPr lang="en-US" sz="2400" dirty="0">
                          <a:solidFill>
                            <a:schemeClr val="tx1"/>
                          </a:solidFill>
                        </a:rPr>
                        <a:t>District Staff</a:t>
                      </a:r>
                    </a:p>
                  </a:txBody>
                  <a:tcPr/>
                </a:tc>
                <a:tc>
                  <a:txBody>
                    <a:bodyPr/>
                    <a:lstStyle/>
                    <a:p>
                      <a:pPr algn="ctr"/>
                      <a:r>
                        <a:rPr lang="en-US" sz="2400" dirty="0">
                          <a:solidFill>
                            <a:schemeClr val="tx1"/>
                          </a:solidFill>
                        </a:rPr>
                        <a:t>Applicant</a:t>
                      </a:r>
                    </a:p>
                  </a:txBody>
                  <a:tcPr/>
                </a:tc>
                <a:extLst>
                  <a:ext uri="{0D108BD9-81ED-4DB2-BD59-A6C34878D82A}">
                    <a16:rowId xmlns:a16="http://schemas.microsoft.com/office/drawing/2014/main" val="1773998482"/>
                  </a:ext>
                </a:extLst>
              </a:tr>
              <a:tr h="370840">
                <a:tc>
                  <a:txBody>
                    <a:bodyPr/>
                    <a:lstStyle/>
                    <a:p>
                      <a:r>
                        <a:rPr lang="en-US" dirty="0"/>
                        <a:t>Lead – Director of Charter Office</a:t>
                      </a:r>
                    </a:p>
                  </a:txBody>
                  <a:tcPr/>
                </a:tc>
                <a:tc>
                  <a:txBody>
                    <a:bodyPr/>
                    <a:lstStyle/>
                    <a:p>
                      <a:r>
                        <a:rPr lang="en-US" dirty="0"/>
                        <a:t>Application Contact Person</a:t>
                      </a:r>
                    </a:p>
                  </a:txBody>
                  <a:tcPr/>
                </a:tc>
                <a:extLst>
                  <a:ext uri="{0D108BD9-81ED-4DB2-BD59-A6C34878D82A}">
                    <a16:rowId xmlns:a16="http://schemas.microsoft.com/office/drawing/2014/main" val="2086730916"/>
                  </a:ext>
                </a:extLst>
              </a:tr>
              <a:tr h="370840">
                <a:tc>
                  <a:txBody>
                    <a:bodyPr/>
                    <a:lstStyle/>
                    <a:p>
                      <a:r>
                        <a:rPr lang="en-US" dirty="0"/>
                        <a:t>Content Area Experts-</a:t>
                      </a:r>
                    </a:p>
                    <a:p>
                      <a:pPr marL="285750" indent="-285750">
                        <a:buFont typeface="Arial" panose="020B0604020202020204" pitchFamily="34" charset="0"/>
                        <a:buChar char="•"/>
                      </a:pPr>
                      <a:r>
                        <a:rPr lang="en-US" dirty="0"/>
                        <a:t>Curriculum</a:t>
                      </a:r>
                    </a:p>
                    <a:p>
                      <a:pPr marL="285750" indent="-285750">
                        <a:buFont typeface="Arial" panose="020B0604020202020204" pitchFamily="34" charset="0"/>
                        <a:buChar char="•"/>
                      </a:pPr>
                      <a:r>
                        <a:rPr lang="en-US" dirty="0"/>
                        <a:t>ESE</a:t>
                      </a:r>
                    </a:p>
                    <a:p>
                      <a:pPr marL="285750" indent="-285750">
                        <a:buFont typeface="Arial" panose="020B0604020202020204" pitchFamily="34" charset="0"/>
                        <a:buChar char="•"/>
                      </a:pPr>
                      <a:r>
                        <a:rPr lang="en-US" dirty="0"/>
                        <a:t>ESOL</a:t>
                      </a:r>
                    </a:p>
                    <a:p>
                      <a:pPr marL="285750" indent="-285750">
                        <a:buFont typeface="Arial" panose="020B0604020202020204" pitchFamily="34" charset="0"/>
                        <a:buChar char="•"/>
                      </a:pPr>
                      <a:r>
                        <a:rPr lang="en-US" dirty="0"/>
                        <a:t>Budget</a:t>
                      </a:r>
                    </a:p>
                    <a:p>
                      <a:pPr marL="285750" indent="-285750">
                        <a:buFont typeface="Arial" panose="020B0604020202020204" pitchFamily="34" charset="0"/>
                        <a:buChar char="•"/>
                      </a:pPr>
                      <a:r>
                        <a:rPr lang="en-US" dirty="0"/>
                        <a:t>Specialty Experts, i.e. Montessori, STEAM…</a:t>
                      </a:r>
                    </a:p>
                    <a:p>
                      <a:pPr marL="285750" indent="-285750">
                        <a:buFont typeface="Arial" panose="020B0604020202020204" pitchFamily="34" charset="0"/>
                        <a:buChar char="•"/>
                      </a:pPr>
                      <a:r>
                        <a:rPr lang="en-US" dirty="0"/>
                        <a:t>Any other highly deficient area </a:t>
                      </a:r>
                    </a:p>
                  </a:txBody>
                  <a:tcPr/>
                </a:tc>
                <a:tc>
                  <a:txBody>
                    <a:bodyPr/>
                    <a:lstStyle/>
                    <a:p>
                      <a:pPr marL="285750" indent="-285750">
                        <a:buFont typeface="Arial" panose="020B0604020202020204" pitchFamily="34" charset="0"/>
                        <a:buChar char="•"/>
                      </a:pPr>
                      <a:r>
                        <a:rPr lang="en-US" dirty="0"/>
                        <a:t>Board Member(s), if identified</a:t>
                      </a:r>
                    </a:p>
                    <a:p>
                      <a:pPr marL="285750" indent="-285750">
                        <a:buFont typeface="Arial" panose="020B0604020202020204" pitchFamily="34" charset="0"/>
                        <a:buChar char="•"/>
                      </a:pPr>
                      <a:r>
                        <a:rPr lang="en-US" dirty="0"/>
                        <a:t>Principal Candidate, if identified</a:t>
                      </a:r>
                    </a:p>
                    <a:p>
                      <a:pPr marL="285750" indent="-285750">
                        <a:buFont typeface="Arial" panose="020B0604020202020204" pitchFamily="34" charset="0"/>
                        <a:buChar char="•"/>
                      </a:pPr>
                      <a:r>
                        <a:rPr lang="en-US" dirty="0"/>
                        <a:t>Members of leadership team with content area expertise on Educational Plan/Curriculum, ESE, ESOL</a:t>
                      </a:r>
                    </a:p>
                    <a:p>
                      <a:pPr marL="285750" indent="-285750">
                        <a:buFont typeface="Arial" panose="020B0604020202020204" pitchFamily="34" charset="0"/>
                        <a:buChar char="•"/>
                      </a:pPr>
                      <a:r>
                        <a:rPr lang="en-US" dirty="0"/>
                        <a:t>Finance</a:t>
                      </a:r>
                    </a:p>
                    <a:p>
                      <a:pPr marL="285750" indent="-285750">
                        <a:buFont typeface="Arial" panose="020B0604020202020204" pitchFamily="34" charset="0"/>
                        <a:buChar char="•"/>
                      </a:pPr>
                      <a:r>
                        <a:rPr lang="en-US" dirty="0"/>
                        <a:t>Education Service Provider or Charter Management Organization representative</a:t>
                      </a:r>
                    </a:p>
                    <a:p>
                      <a:endParaRPr lang="en-US" dirty="0"/>
                    </a:p>
                  </a:txBody>
                  <a:tcPr/>
                </a:tc>
                <a:extLst>
                  <a:ext uri="{0D108BD9-81ED-4DB2-BD59-A6C34878D82A}">
                    <a16:rowId xmlns:a16="http://schemas.microsoft.com/office/drawing/2014/main" val="2924177005"/>
                  </a:ext>
                </a:extLst>
              </a:tr>
              <a:tr h="370840">
                <a:tc>
                  <a:txBody>
                    <a:bodyPr/>
                    <a:lstStyle/>
                    <a:p>
                      <a:r>
                        <a:rPr lang="en-US" dirty="0"/>
                        <a:t>Legal Counsel, depending on District preference</a:t>
                      </a:r>
                    </a:p>
                  </a:txBody>
                  <a:tcPr/>
                </a:tc>
                <a:tc>
                  <a:txBody>
                    <a:bodyPr/>
                    <a:lstStyle/>
                    <a:p>
                      <a:endParaRPr lang="en-US" dirty="0"/>
                    </a:p>
                  </a:txBody>
                  <a:tcPr/>
                </a:tc>
                <a:extLst>
                  <a:ext uri="{0D108BD9-81ED-4DB2-BD59-A6C34878D82A}">
                    <a16:rowId xmlns:a16="http://schemas.microsoft.com/office/drawing/2014/main" val="3216644715"/>
                  </a:ext>
                </a:extLst>
              </a:tr>
              <a:tr h="370840">
                <a:tc>
                  <a:txBody>
                    <a:bodyPr/>
                    <a:lstStyle/>
                    <a:p>
                      <a:r>
                        <a:rPr lang="en-US" dirty="0"/>
                        <a:t>School Board Member(s), depending on District preference</a:t>
                      </a:r>
                    </a:p>
                  </a:txBody>
                  <a:tcPr/>
                </a:tc>
                <a:tc>
                  <a:txBody>
                    <a:bodyPr/>
                    <a:lstStyle/>
                    <a:p>
                      <a:endParaRPr lang="en-US" dirty="0"/>
                    </a:p>
                  </a:txBody>
                  <a:tcPr/>
                </a:tc>
                <a:extLst>
                  <a:ext uri="{0D108BD9-81ED-4DB2-BD59-A6C34878D82A}">
                    <a16:rowId xmlns:a16="http://schemas.microsoft.com/office/drawing/2014/main" val="1102817871"/>
                  </a:ext>
                </a:extLst>
              </a:tr>
              <a:tr h="370840">
                <a:tc>
                  <a:txBody>
                    <a:bodyPr/>
                    <a:lstStyle/>
                    <a:p>
                      <a:r>
                        <a:rPr lang="en-US" dirty="0"/>
                        <a:t>External Reviewers i.e. school principals, depending on District preference</a:t>
                      </a:r>
                    </a:p>
                  </a:txBody>
                  <a:tcPr/>
                </a:tc>
                <a:tc>
                  <a:txBody>
                    <a:bodyPr/>
                    <a:lstStyle/>
                    <a:p>
                      <a:endParaRPr lang="en-US" dirty="0"/>
                    </a:p>
                  </a:txBody>
                  <a:tcPr/>
                </a:tc>
                <a:extLst>
                  <a:ext uri="{0D108BD9-81ED-4DB2-BD59-A6C34878D82A}">
                    <a16:rowId xmlns:a16="http://schemas.microsoft.com/office/drawing/2014/main" val="2178393680"/>
                  </a:ext>
                </a:extLst>
              </a:tr>
            </a:tbl>
          </a:graphicData>
        </a:graphic>
      </p:graphicFrame>
    </p:spTree>
    <p:extLst>
      <p:ext uri="{BB962C8B-B14F-4D97-AF65-F5344CB8AC3E}">
        <p14:creationId xmlns:p14="http://schemas.microsoft.com/office/powerpoint/2010/main" val="2241946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7C897C6-901F-410E-B2AC-162ED94B0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9144000" cy="6096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947D0D5-4897-497B-9AFD-7E190160F309}"/>
              </a:ext>
            </a:extLst>
          </p:cNvPr>
          <p:cNvSpPr txBox="1"/>
          <p:nvPr/>
        </p:nvSpPr>
        <p:spPr>
          <a:xfrm>
            <a:off x="369869" y="769395"/>
            <a:ext cx="8404261" cy="954107"/>
          </a:xfrm>
          <a:prstGeom prst="rect">
            <a:avLst/>
          </a:prstGeom>
          <a:noFill/>
        </p:spPr>
        <p:txBody>
          <a:bodyPr wrap="square" rtlCol="0">
            <a:spAutoFit/>
          </a:bodyPr>
          <a:lstStyle/>
          <a:p>
            <a:pPr algn="ctr"/>
            <a:r>
              <a:rPr lang="en-US" sz="4000" b="1" dirty="0"/>
              <a:t>During the Interview - Opening</a:t>
            </a:r>
          </a:p>
          <a:p>
            <a:pPr algn="ctr"/>
            <a:endParaRPr lang="en-US" sz="1600" b="1" dirty="0"/>
          </a:p>
        </p:txBody>
      </p:sp>
      <p:sp>
        <p:nvSpPr>
          <p:cNvPr id="15" name="Slide Number Placeholder 14">
            <a:extLst>
              <a:ext uri="{FF2B5EF4-FFF2-40B4-BE49-F238E27FC236}">
                <a16:creationId xmlns:a16="http://schemas.microsoft.com/office/drawing/2014/main" id="{B2FC3720-7BB6-4CD6-A83A-1D86228212F8}"/>
              </a:ext>
            </a:extLst>
          </p:cNvPr>
          <p:cNvSpPr>
            <a:spLocks noGrp="1"/>
          </p:cNvSpPr>
          <p:nvPr>
            <p:ph type="sldNum" sz="quarter" idx="12"/>
          </p:nvPr>
        </p:nvSpPr>
        <p:spPr/>
        <p:txBody>
          <a:bodyPr/>
          <a:lstStyle/>
          <a:p>
            <a:fld id="{CB1E4CB7-CB13-4810-BF18-BE31AFC64F93}" type="slidenum">
              <a:rPr lang="en-US" smtClean="0"/>
              <a:pPr/>
              <a:t>11</a:t>
            </a:fld>
            <a:endParaRPr lang="en-US" sz="750" dirty="0"/>
          </a:p>
        </p:txBody>
      </p:sp>
      <p:sp>
        <p:nvSpPr>
          <p:cNvPr id="7" name="TextBox 6">
            <a:extLst>
              <a:ext uri="{FF2B5EF4-FFF2-40B4-BE49-F238E27FC236}">
                <a16:creationId xmlns:a16="http://schemas.microsoft.com/office/drawing/2014/main" id="{0DC3F13E-CBE1-43C6-8FD7-8DB56CCFE0F4}"/>
              </a:ext>
            </a:extLst>
          </p:cNvPr>
          <p:cNvSpPr txBox="1"/>
          <p:nvPr/>
        </p:nvSpPr>
        <p:spPr>
          <a:xfrm>
            <a:off x="369869" y="54114"/>
            <a:ext cx="2117887" cy="707886"/>
          </a:xfrm>
          <a:prstGeom prst="rect">
            <a:avLst/>
          </a:prstGeom>
          <a:noFill/>
        </p:spPr>
        <p:txBody>
          <a:bodyPr wrap="none" rtlCol="0">
            <a:spAutoFit/>
          </a:bodyPr>
          <a:lstStyle/>
          <a:p>
            <a:r>
              <a:rPr lang="en-US" sz="4000" b="1" dirty="0"/>
              <a:t>WHEN: </a:t>
            </a:r>
          </a:p>
        </p:txBody>
      </p:sp>
      <p:sp>
        <p:nvSpPr>
          <p:cNvPr id="2" name="TextBox 1">
            <a:extLst>
              <a:ext uri="{FF2B5EF4-FFF2-40B4-BE49-F238E27FC236}">
                <a16:creationId xmlns:a16="http://schemas.microsoft.com/office/drawing/2014/main" id="{B606912B-8917-498B-A5B2-D70B85D91D85}"/>
              </a:ext>
            </a:extLst>
          </p:cNvPr>
          <p:cNvSpPr txBox="1"/>
          <p:nvPr/>
        </p:nvSpPr>
        <p:spPr>
          <a:xfrm>
            <a:off x="369868" y="1328104"/>
            <a:ext cx="8404261" cy="4985980"/>
          </a:xfrm>
          <a:prstGeom prst="rect">
            <a:avLst/>
          </a:prstGeom>
          <a:noFill/>
        </p:spPr>
        <p:txBody>
          <a:bodyPr wrap="square" rtlCol="0">
            <a:spAutoFit/>
          </a:bodyPr>
          <a:lstStyle/>
          <a:p>
            <a:pPr algn="just"/>
            <a:endParaRPr lang="en-US" dirty="0"/>
          </a:p>
          <a:p>
            <a:r>
              <a:rPr lang="en-US" sz="2400" b="1" dirty="0">
                <a:solidFill>
                  <a:schemeClr val="accent3">
                    <a:lumMod val="50000"/>
                  </a:schemeClr>
                </a:solidFill>
              </a:rPr>
              <a:t>Welcome/Introductions:</a:t>
            </a:r>
          </a:p>
          <a:p>
            <a:pPr lvl="1" algn="just">
              <a:buFont typeface="Arial" panose="020B0604020202020204" pitchFamily="34" charset="0"/>
              <a:buChar char="•"/>
            </a:pPr>
            <a:r>
              <a:rPr lang="en-US" dirty="0"/>
              <a:t>District Reviewers: </a:t>
            </a:r>
          </a:p>
          <a:p>
            <a:pPr lvl="2" algn="just">
              <a:buFont typeface="Arial" panose="020B0604020202020204" pitchFamily="34" charset="0"/>
              <a:buChar char="•"/>
            </a:pPr>
            <a:r>
              <a:rPr lang="en-US" dirty="0"/>
              <a:t>Name</a:t>
            </a:r>
          </a:p>
          <a:p>
            <a:pPr lvl="2" algn="just">
              <a:buFont typeface="Arial" panose="020B0604020202020204" pitchFamily="34" charset="0"/>
              <a:buChar char="•"/>
            </a:pPr>
            <a:r>
              <a:rPr lang="en-US" dirty="0"/>
              <a:t> Role/Title</a:t>
            </a:r>
          </a:p>
          <a:p>
            <a:pPr lvl="2" algn="just">
              <a:buFont typeface="Arial" panose="020B0604020202020204" pitchFamily="34" charset="0"/>
              <a:buChar char="•"/>
            </a:pPr>
            <a:r>
              <a:rPr lang="en-US" dirty="0"/>
              <a:t> Content reviewed</a:t>
            </a:r>
          </a:p>
          <a:p>
            <a:pPr lvl="1" algn="just">
              <a:buFont typeface="Arial" panose="020B0604020202020204" pitchFamily="34" charset="0"/>
              <a:buChar char="•"/>
            </a:pPr>
            <a:r>
              <a:rPr lang="en-US" dirty="0"/>
              <a:t>Applicant Group: </a:t>
            </a:r>
          </a:p>
          <a:p>
            <a:pPr lvl="2" algn="just">
              <a:buFont typeface="Arial" panose="020B0604020202020204" pitchFamily="34" charset="0"/>
              <a:buChar char="•"/>
            </a:pPr>
            <a:r>
              <a:rPr lang="en-US" dirty="0"/>
              <a:t>Name</a:t>
            </a:r>
          </a:p>
          <a:p>
            <a:pPr lvl="2" algn="just">
              <a:buFont typeface="Arial" panose="020B0604020202020204" pitchFamily="34" charset="0"/>
              <a:buChar char="•"/>
            </a:pPr>
            <a:r>
              <a:rPr lang="en-US" dirty="0"/>
              <a:t> Role with Proposed School</a:t>
            </a:r>
          </a:p>
          <a:p>
            <a:pPr lvl="2" algn="just">
              <a:buFont typeface="Arial" panose="020B0604020202020204" pitchFamily="34" charset="0"/>
              <a:buChar char="•"/>
            </a:pPr>
            <a:r>
              <a:rPr lang="en-US" dirty="0"/>
              <a:t> Involvement with the writing of the application</a:t>
            </a:r>
          </a:p>
          <a:p>
            <a:pPr marL="342900" lvl="1" indent="0" algn="just">
              <a:buNone/>
            </a:pPr>
            <a:endParaRPr lang="en-US" dirty="0">
              <a:solidFill>
                <a:schemeClr val="accent3">
                  <a:lumMod val="50000"/>
                </a:schemeClr>
              </a:solidFill>
            </a:endParaRPr>
          </a:p>
          <a:p>
            <a:pPr algn="just"/>
            <a:r>
              <a:rPr lang="en-US" sz="2400" b="1" dirty="0">
                <a:solidFill>
                  <a:schemeClr val="accent3">
                    <a:lumMod val="50000"/>
                  </a:schemeClr>
                </a:solidFill>
              </a:rPr>
              <a:t>Set the stage:</a:t>
            </a:r>
          </a:p>
          <a:p>
            <a:pPr lvl="1" algn="just">
              <a:buFont typeface="Arial" panose="020B0604020202020204" pitchFamily="34" charset="0"/>
              <a:buChar char="•"/>
            </a:pPr>
            <a:r>
              <a:rPr lang="en-US" dirty="0"/>
              <a:t>Inform applicants that the review team has read the application, met as a group to discuss, and developed questions to better understand their proposal.</a:t>
            </a:r>
          </a:p>
          <a:p>
            <a:pPr lvl="1" algn="just">
              <a:buFont typeface="Arial" panose="020B0604020202020204" pitchFamily="34" charset="0"/>
              <a:buChar char="•"/>
            </a:pPr>
            <a:r>
              <a:rPr lang="en-US" dirty="0"/>
              <a:t>Inform applicants interview will be recorded. </a:t>
            </a:r>
          </a:p>
          <a:p>
            <a:pPr lvl="1" algn="just">
              <a:buFont typeface="Arial" panose="020B0604020202020204" pitchFamily="34" charset="0"/>
              <a:buChar char="•"/>
            </a:pPr>
            <a:r>
              <a:rPr lang="en-US" dirty="0"/>
              <a:t>State time when interview will end.</a:t>
            </a:r>
            <a:endParaRPr lang="en-US" dirty="0">
              <a:solidFill>
                <a:schemeClr val="accent4"/>
              </a:solidFill>
            </a:endParaRPr>
          </a:p>
        </p:txBody>
      </p:sp>
    </p:spTree>
    <p:extLst>
      <p:ext uri="{BB962C8B-B14F-4D97-AF65-F5344CB8AC3E}">
        <p14:creationId xmlns:p14="http://schemas.microsoft.com/office/powerpoint/2010/main" val="1738144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7C897C6-901F-410E-B2AC-162ED94B0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9144000" cy="6096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947D0D5-4897-497B-9AFD-7E190160F309}"/>
              </a:ext>
            </a:extLst>
          </p:cNvPr>
          <p:cNvSpPr txBox="1"/>
          <p:nvPr/>
        </p:nvSpPr>
        <p:spPr>
          <a:xfrm>
            <a:off x="369869" y="769395"/>
            <a:ext cx="8404261" cy="954107"/>
          </a:xfrm>
          <a:prstGeom prst="rect">
            <a:avLst/>
          </a:prstGeom>
          <a:noFill/>
        </p:spPr>
        <p:txBody>
          <a:bodyPr wrap="square" rtlCol="0">
            <a:spAutoFit/>
          </a:bodyPr>
          <a:lstStyle/>
          <a:p>
            <a:pPr algn="ctr"/>
            <a:r>
              <a:rPr lang="en-US" sz="4000" b="1" dirty="0"/>
              <a:t>Effective Interviews</a:t>
            </a:r>
          </a:p>
          <a:p>
            <a:pPr algn="ctr"/>
            <a:endParaRPr lang="en-US" sz="1600" b="1" dirty="0"/>
          </a:p>
        </p:txBody>
      </p:sp>
      <p:sp>
        <p:nvSpPr>
          <p:cNvPr id="15" name="Slide Number Placeholder 14">
            <a:extLst>
              <a:ext uri="{FF2B5EF4-FFF2-40B4-BE49-F238E27FC236}">
                <a16:creationId xmlns:a16="http://schemas.microsoft.com/office/drawing/2014/main" id="{B2FC3720-7BB6-4CD6-A83A-1D86228212F8}"/>
              </a:ext>
            </a:extLst>
          </p:cNvPr>
          <p:cNvSpPr>
            <a:spLocks noGrp="1"/>
          </p:cNvSpPr>
          <p:nvPr>
            <p:ph type="sldNum" sz="quarter" idx="12"/>
          </p:nvPr>
        </p:nvSpPr>
        <p:spPr/>
        <p:txBody>
          <a:bodyPr/>
          <a:lstStyle/>
          <a:p>
            <a:fld id="{CB1E4CB7-CB13-4810-BF18-BE31AFC64F93}" type="slidenum">
              <a:rPr lang="en-US" smtClean="0"/>
              <a:pPr/>
              <a:t>12</a:t>
            </a:fld>
            <a:endParaRPr lang="en-US" sz="750" dirty="0"/>
          </a:p>
        </p:txBody>
      </p:sp>
      <p:sp>
        <p:nvSpPr>
          <p:cNvPr id="7" name="TextBox 6">
            <a:extLst>
              <a:ext uri="{FF2B5EF4-FFF2-40B4-BE49-F238E27FC236}">
                <a16:creationId xmlns:a16="http://schemas.microsoft.com/office/drawing/2014/main" id="{0DC3F13E-CBE1-43C6-8FD7-8DB56CCFE0F4}"/>
              </a:ext>
            </a:extLst>
          </p:cNvPr>
          <p:cNvSpPr txBox="1"/>
          <p:nvPr/>
        </p:nvSpPr>
        <p:spPr>
          <a:xfrm>
            <a:off x="369869" y="54114"/>
            <a:ext cx="2117887" cy="707886"/>
          </a:xfrm>
          <a:prstGeom prst="rect">
            <a:avLst/>
          </a:prstGeom>
          <a:noFill/>
        </p:spPr>
        <p:txBody>
          <a:bodyPr wrap="none" rtlCol="0">
            <a:spAutoFit/>
          </a:bodyPr>
          <a:lstStyle/>
          <a:p>
            <a:r>
              <a:rPr lang="en-US" sz="4000" b="1" dirty="0"/>
              <a:t>WHEN: </a:t>
            </a:r>
          </a:p>
        </p:txBody>
      </p:sp>
      <p:sp>
        <p:nvSpPr>
          <p:cNvPr id="2" name="TextBox 1">
            <a:extLst>
              <a:ext uri="{FF2B5EF4-FFF2-40B4-BE49-F238E27FC236}">
                <a16:creationId xmlns:a16="http://schemas.microsoft.com/office/drawing/2014/main" id="{B606912B-8917-498B-A5B2-D70B85D91D85}"/>
              </a:ext>
            </a:extLst>
          </p:cNvPr>
          <p:cNvSpPr txBox="1"/>
          <p:nvPr/>
        </p:nvSpPr>
        <p:spPr>
          <a:xfrm>
            <a:off x="369869" y="2049485"/>
            <a:ext cx="8404261" cy="646331"/>
          </a:xfrm>
          <a:prstGeom prst="rect">
            <a:avLst/>
          </a:prstGeom>
          <a:noFill/>
        </p:spPr>
        <p:txBody>
          <a:bodyPr wrap="square" rtlCol="0">
            <a:spAutoFit/>
          </a:bodyPr>
          <a:lstStyle/>
          <a:p>
            <a:pPr algn="just"/>
            <a:endParaRPr lang="en-US" dirty="0"/>
          </a:p>
          <a:p>
            <a:pPr algn="just"/>
            <a:endParaRPr lang="en-US" dirty="0"/>
          </a:p>
        </p:txBody>
      </p:sp>
      <p:graphicFrame>
        <p:nvGraphicFramePr>
          <p:cNvPr id="3" name="Table 3">
            <a:extLst>
              <a:ext uri="{FF2B5EF4-FFF2-40B4-BE49-F238E27FC236}">
                <a16:creationId xmlns:a16="http://schemas.microsoft.com/office/drawing/2014/main" id="{FEC821CD-8875-4B09-A9B8-EAE45AFDBE1B}"/>
              </a:ext>
            </a:extLst>
          </p:cNvPr>
          <p:cNvGraphicFramePr>
            <a:graphicFrameLocks noGrp="1"/>
          </p:cNvGraphicFramePr>
          <p:nvPr>
            <p:extLst>
              <p:ext uri="{D42A27DB-BD31-4B8C-83A1-F6EECF244321}">
                <p14:modId xmlns:p14="http://schemas.microsoft.com/office/powerpoint/2010/main" val="4210396300"/>
              </p:ext>
            </p:extLst>
          </p:nvPr>
        </p:nvGraphicFramePr>
        <p:xfrm>
          <a:off x="542603" y="1496602"/>
          <a:ext cx="8058792" cy="4998720"/>
        </p:xfrm>
        <a:graphic>
          <a:graphicData uri="http://schemas.openxmlformats.org/drawingml/2006/table">
            <a:tbl>
              <a:tblPr firstRow="1" bandRow="1">
                <a:tableStyleId>{F5AB1C69-6EDB-4FF4-983F-18BD219EF322}</a:tableStyleId>
              </a:tblPr>
              <a:tblGrid>
                <a:gridCol w="4029396">
                  <a:extLst>
                    <a:ext uri="{9D8B030D-6E8A-4147-A177-3AD203B41FA5}">
                      <a16:colId xmlns:a16="http://schemas.microsoft.com/office/drawing/2014/main" val="2816181691"/>
                    </a:ext>
                  </a:extLst>
                </a:gridCol>
                <a:gridCol w="4029396">
                  <a:extLst>
                    <a:ext uri="{9D8B030D-6E8A-4147-A177-3AD203B41FA5}">
                      <a16:colId xmlns:a16="http://schemas.microsoft.com/office/drawing/2014/main" val="948116197"/>
                    </a:ext>
                  </a:extLst>
                </a:gridCol>
              </a:tblGrid>
              <a:tr h="370840">
                <a:tc>
                  <a:txBody>
                    <a:bodyPr/>
                    <a:lstStyle/>
                    <a:p>
                      <a:pPr algn="ctr"/>
                      <a:r>
                        <a:rPr lang="en-US" sz="2800" dirty="0"/>
                        <a:t>DO’S </a:t>
                      </a:r>
                      <a:endParaRPr lang="en-US" sz="2800" dirty="0">
                        <a:solidFill>
                          <a:schemeClr val="tx1"/>
                        </a:solidFill>
                      </a:endParaRPr>
                    </a:p>
                  </a:txBody>
                  <a:tcPr/>
                </a:tc>
                <a:tc>
                  <a:txBody>
                    <a:bodyPr/>
                    <a:lstStyle/>
                    <a:p>
                      <a:pPr algn="ctr"/>
                      <a:r>
                        <a:rPr lang="en-US" sz="2800" dirty="0"/>
                        <a:t>DON’TS</a:t>
                      </a:r>
                      <a:endParaRPr lang="en-US" sz="2800" dirty="0">
                        <a:solidFill>
                          <a:schemeClr val="tx1"/>
                        </a:solidFill>
                      </a:endParaRPr>
                    </a:p>
                  </a:txBody>
                  <a:tcPr/>
                </a:tc>
                <a:extLst>
                  <a:ext uri="{0D108BD9-81ED-4DB2-BD59-A6C34878D82A}">
                    <a16:rowId xmlns:a16="http://schemas.microsoft.com/office/drawing/2014/main" val="191604607"/>
                  </a:ext>
                </a:extLst>
              </a:tr>
              <a:tr h="370840">
                <a:tc>
                  <a:txBody>
                    <a:bodyPr/>
                    <a:lstStyle/>
                    <a:p>
                      <a:r>
                        <a:rPr lang="en-US" sz="1800" dirty="0"/>
                        <a:t>Have a brief pre-meeting with District staff to review expectations</a:t>
                      </a:r>
                    </a:p>
                  </a:txBody>
                  <a:tcPr/>
                </a:tc>
                <a:tc>
                  <a:txBody>
                    <a:bodyPr/>
                    <a:lstStyle/>
                    <a:p>
                      <a:r>
                        <a:rPr lang="en-US" sz="1800" dirty="0"/>
                        <a:t>Do not provide technical assistance or advising</a:t>
                      </a:r>
                    </a:p>
                  </a:txBody>
                  <a:tcPr/>
                </a:tc>
                <a:extLst>
                  <a:ext uri="{0D108BD9-81ED-4DB2-BD59-A6C34878D82A}">
                    <a16:rowId xmlns:a16="http://schemas.microsoft.com/office/drawing/2014/main" val="1512707329"/>
                  </a:ext>
                </a:extLst>
              </a:tr>
              <a:tr h="370840">
                <a:tc>
                  <a:txBody>
                    <a:bodyPr/>
                    <a:lstStyle/>
                    <a:p>
                      <a:r>
                        <a:rPr lang="en-US" sz="1800" dirty="0"/>
                        <a:t>Prepare and prioritize questions</a:t>
                      </a:r>
                    </a:p>
                  </a:txBody>
                  <a:tcPr/>
                </a:tc>
                <a:tc>
                  <a:txBody>
                    <a:bodyPr/>
                    <a:lstStyle/>
                    <a:p>
                      <a:r>
                        <a:rPr lang="en-US" sz="1800" dirty="0"/>
                        <a:t>Do not belabor a question if the applicant is struggling</a:t>
                      </a:r>
                    </a:p>
                  </a:txBody>
                  <a:tcPr/>
                </a:tc>
                <a:extLst>
                  <a:ext uri="{0D108BD9-81ED-4DB2-BD59-A6C34878D82A}">
                    <a16:rowId xmlns:a16="http://schemas.microsoft.com/office/drawing/2014/main" val="656402463"/>
                  </a:ext>
                </a:extLst>
              </a:tr>
              <a:tr h="370840">
                <a:tc>
                  <a:txBody>
                    <a:bodyPr/>
                    <a:lstStyle/>
                    <a:p>
                      <a:r>
                        <a:rPr lang="en-US" sz="1800" dirty="0"/>
                        <a:t>Pose one question at a time</a:t>
                      </a:r>
                    </a:p>
                  </a:txBody>
                  <a:tcPr/>
                </a:tc>
                <a:tc>
                  <a:txBody>
                    <a:bodyPr/>
                    <a:lstStyle/>
                    <a:p>
                      <a:r>
                        <a:rPr lang="en-US" sz="1800" dirty="0"/>
                        <a:t>Do not appear disinterested or disengaged</a:t>
                      </a:r>
                    </a:p>
                  </a:txBody>
                  <a:tcPr/>
                </a:tc>
                <a:extLst>
                  <a:ext uri="{0D108BD9-81ED-4DB2-BD59-A6C34878D82A}">
                    <a16:rowId xmlns:a16="http://schemas.microsoft.com/office/drawing/2014/main" val="2843893951"/>
                  </a:ext>
                </a:extLst>
              </a:tr>
              <a:tr h="370840">
                <a:tc>
                  <a:txBody>
                    <a:bodyPr/>
                    <a:lstStyle/>
                    <a:p>
                      <a:r>
                        <a:rPr lang="en-US" sz="1800" dirty="0"/>
                        <a:t>Avoid leading questions</a:t>
                      </a:r>
                    </a:p>
                  </a:txBody>
                  <a:tcPr/>
                </a:tc>
                <a:tc>
                  <a:txBody>
                    <a:bodyPr/>
                    <a:lstStyle/>
                    <a:p>
                      <a:r>
                        <a:rPr lang="en-US" sz="1800" dirty="0"/>
                        <a:t>Do not give a recommendation or decision on the spot</a:t>
                      </a:r>
                    </a:p>
                  </a:txBody>
                  <a:tcPr/>
                </a:tc>
                <a:extLst>
                  <a:ext uri="{0D108BD9-81ED-4DB2-BD59-A6C34878D82A}">
                    <a16:rowId xmlns:a16="http://schemas.microsoft.com/office/drawing/2014/main" val="1645558346"/>
                  </a:ext>
                </a:extLst>
              </a:tr>
              <a:tr h="469811">
                <a:tc>
                  <a:txBody>
                    <a:bodyPr/>
                    <a:lstStyle/>
                    <a:p>
                      <a:r>
                        <a:rPr lang="en-US" sz="1800" dirty="0"/>
                        <a:t>Ask thoughtful follow-ups</a:t>
                      </a:r>
                    </a:p>
                    <a:p>
                      <a:endParaRPr lang="en-US" sz="1800" dirty="0"/>
                    </a:p>
                  </a:txBody>
                  <a:tcPr/>
                </a:tc>
                <a:tc>
                  <a:txBody>
                    <a:bodyPr/>
                    <a:lstStyle/>
                    <a:p>
                      <a:endParaRPr lang="en-US" dirty="0"/>
                    </a:p>
                    <a:p>
                      <a:endParaRPr lang="en-US" dirty="0"/>
                    </a:p>
                  </a:txBody>
                  <a:tcPr/>
                </a:tc>
                <a:extLst>
                  <a:ext uri="{0D108BD9-81ED-4DB2-BD59-A6C34878D82A}">
                    <a16:rowId xmlns:a16="http://schemas.microsoft.com/office/drawing/2014/main" val="1544288358"/>
                  </a:ext>
                </a:extLst>
              </a:tr>
              <a:tr h="370840">
                <a:tc>
                  <a:txBody>
                    <a:bodyPr/>
                    <a:lstStyle/>
                    <a:p>
                      <a:r>
                        <a:rPr lang="en-US" sz="1800" dirty="0"/>
                        <a:t>Look for non-verbal cues</a:t>
                      </a:r>
                    </a:p>
                    <a:p>
                      <a:endParaRPr lang="en-US" sz="1800" dirty="0"/>
                    </a:p>
                  </a:txBody>
                  <a:tcPr/>
                </a:tc>
                <a:tc>
                  <a:txBody>
                    <a:bodyPr/>
                    <a:lstStyle/>
                    <a:p>
                      <a:endParaRPr lang="en-US" dirty="0"/>
                    </a:p>
                    <a:p>
                      <a:endParaRPr lang="en-US" dirty="0"/>
                    </a:p>
                  </a:txBody>
                  <a:tcPr/>
                </a:tc>
                <a:extLst>
                  <a:ext uri="{0D108BD9-81ED-4DB2-BD59-A6C34878D82A}">
                    <a16:rowId xmlns:a16="http://schemas.microsoft.com/office/drawing/2014/main" val="3719740816"/>
                  </a:ext>
                </a:extLst>
              </a:tr>
              <a:tr h="370840">
                <a:tc>
                  <a:txBody>
                    <a:bodyPr/>
                    <a:lstStyle/>
                    <a:p>
                      <a:r>
                        <a:rPr lang="en-US" sz="1800" dirty="0"/>
                        <a:t>Be open-minded</a:t>
                      </a:r>
                    </a:p>
                    <a:p>
                      <a:endParaRPr lang="en-US" sz="1800" dirty="0"/>
                    </a:p>
                  </a:txBody>
                  <a:tcPr/>
                </a:tc>
                <a:tc>
                  <a:txBody>
                    <a:bodyPr/>
                    <a:lstStyle/>
                    <a:p>
                      <a:endParaRPr lang="en-US" dirty="0"/>
                    </a:p>
                    <a:p>
                      <a:endParaRPr lang="en-US" dirty="0"/>
                    </a:p>
                  </a:txBody>
                  <a:tcPr/>
                </a:tc>
                <a:extLst>
                  <a:ext uri="{0D108BD9-81ED-4DB2-BD59-A6C34878D82A}">
                    <a16:rowId xmlns:a16="http://schemas.microsoft.com/office/drawing/2014/main" val="3785816868"/>
                  </a:ext>
                </a:extLst>
              </a:tr>
            </a:tbl>
          </a:graphicData>
        </a:graphic>
      </p:graphicFrame>
    </p:spTree>
    <p:extLst>
      <p:ext uri="{BB962C8B-B14F-4D97-AF65-F5344CB8AC3E}">
        <p14:creationId xmlns:p14="http://schemas.microsoft.com/office/powerpoint/2010/main" val="1785299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7C897C6-901F-410E-B2AC-162ED94B0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9144000" cy="6096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947D0D5-4897-497B-9AFD-7E190160F309}"/>
              </a:ext>
            </a:extLst>
          </p:cNvPr>
          <p:cNvSpPr txBox="1"/>
          <p:nvPr/>
        </p:nvSpPr>
        <p:spPr>
          <a:xfrm>
            <a:off x="369869" y="769395"/>
            <a:ext cx="8404261" cy="954107"/>
          </a:xfrm>
          <a:prstGeom prst="rect">
            <a:avLst/>
          </a:prstGeom>
          <a:noFill/>
        </p:spPr>
        <p:txBody>
          <a:bodyPr wrap="square" rtlCol="0">
            <a:spAutoFit/>
          </a:bodyPr>
          <a:lstStyle/>
          <a:p>
            <a:pPr algn="ctr"/>
            <a:r>
              <a:rPr lang="en-US" sz="4000" b="1" dirty="0"/>
              <a:t>Kinds of Difficult Situations</a:t>
            </a:r>
          </a:p>
          <a:p>
            <a:pPr algn="ctr"/>
            <a:endParaRPr lang="en-US" sz="1600" b="1" dirty="0"/>
          </a:p>
        </p:txBody>
      </p:sp>
      <p:sp>
        <p:nvSpPr>
          <p:cNvPr id="15" name="Slide Number Placeholder 14">
            <a:extLst>
              <a:ext uri="{FF2B5EF4-FFF2-40B4-BE49-F238E27FC236}">
                <a16:creationId xmlns:a16="http://schemas.microsoft.com/office/drawing/2014/main" id="{B2FC3720-7BB6-4CD6-A83A-1D86228212F8}"/>
              </a:ext>
            </a:extLst>
          </p:cNvPr>
          <p:cNvSpPr>
            <a:spLocks noGrp="1"/>
          </p:cNvSpPr>
          <p:nvPr>
            <p:ph type="sldNum" sz="quarter" idx="12"/>
          </p:nvPr>
        </p:nvSpPr>
        <p:spPr/>
        <p:txBody>
          <a:bodyPr/>
          <a:lstStyle/>
          <a:p>
            <a:fld id="{CB1E4CB7-CB13-4810-BF18-BE31AFC64F93}" type="slidenum">
              <a:rPr lang="en-US" smtClean="0"/>
              <a:pPr/>
              <a:t>13</a:t>
            </a:fld>
            <a:endParaRPr lang="en-US" sz="750" dirty="0"/>
          </a:p>
        </p:txBody>
      </p:sp>
      <p:sp>
        <p:nvSpPr>
          <p:cNvPr id="7" name="TextBox 6">
            <a:extLst>
              <a:ext uri="{FF2B5EF4-FFF2-40B4-BE49-F238E27FC236}">
                <a16:creationId xmlns:a16="http://schemas.microsoft.com/office/drawing/2014/main" id="{0DC3F13E-CBE1-43C6-8FD7-8DB56CCFE0F4}"/>
              </a:ext>
            </a:extLst>
          </p:cNvPr>
          <p:cNvSpPr txBox="1"/>
          <p:nvPr/>
        </p:nvSpPr>
        <p:spPr>
          <a:xfrm>
            <a:off x="369869" y="54114"/>
            <a:ext cx="2117887" cy="707886"/>
          </a:xfrm>
          <a:prstGeom prst="rect">
            <a:avLst/>
          </a:prstGeom>
          <a:noFill/>
        </p:spPr>
        <p:txBody>
          <a:bodyPr wrap="none" rtlCol="0">
            <a:spAutoFit/>
          </a:bodyPr>
          <a:lstStyle/>
          <a:p>
            <a:r>
              <a:rPr lang="en-US" sz="4000" b="1" dirty="0"/>
              <a:t>WHEN: </a:t>
            </a:r>
          </a:p>
        </p:txBody>
      </p:sp>
      <p:graphicFrame>
        <p:nvGraphicFramePr>
          <p:cNvPr id="3" name="Diagram 2">
            <a:extLst>
              <a:ext uri="{FF2B5EF4-FFF2-40B4-BE49-F238E27FC236}">
                <a16:creationId xmlns:a16="http://schemas.microsoft.com/office/drawing/2014/main" id="{E92244F5-90CA-475F-BD9E-BDAF55D3D99E}"/>
              </a:ext>
            </a:extLst>
          </p:cNvPr>
          <p:cNvGraphicFramePr/>
          <p:nvPr>
            <p:extLst>
              <p:ext uri="{D42A27DB-BD31-4B8C-83A1-F6EECF244321}">
                <p14:modId xmlns:p14="http://schemas.microsoft.com/office/powerpoint/2010/main" val="2830712919"/>
              </p:ext>
            </p:extLst>
          </p:nvPr>
        </p:nvGraphicFramePr>
        <p:xfrm>
          <a:off x="599503" y="1723502"/>
          <a:ext cx="7815031" cy="4780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hought Bubble: Cloud 3">
            <a:extLst>
              <a:ext uri="{FF2B5EF4-FFF2-40B4-BE49-F238E27FC236}">
                <a16:creationId xmlns:a16="http://schemas.microsoft.com/office/drawing/2014/main" id="{F7699C33-60A1-4567-9E12-E338F4D6BB4D}"/>
              </a:ext>
            </a:extLst>
          </p:cNvPr>
          <p:cNvSpPr/>
          <p:nvPr/>
        </p:nvSpPr>
        <p:spPr>
          <a:xfrm>
            <a:off x="5633662" y="1369043"/>
            <a:ext cx="3370103" cy="2044557"/>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a:solidFill>
                  <a:schemeClr val="tx1"/>
                </a:solidFill>
                <a:latin typeface="Bradley Hand ITC" panose="03070402050302030203" pitchFamily="66" charset="0"/>
              </a:rPr>
              <a:t>How would you handle these situations? </a:t>
            </a:r>
          </a:p>
        </p:txBody>
      </p:sp>
    </p:spTree>
    <p:extLst>
      <p:ext uri="{BB962C8B-B14F-4D97-AF65-F5344CB8AC3E}">
        <p14:creationId xmlns:p14="http://schemas.microsoft.com/office/powerpoint/2010/main" val="969985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7C897C6-901F-410E-B2AC-162ED94B0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9144000" cy="6096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947D0D5-4897-497B-9AFD-7E190160F309}"/>
              </a:ext>
            </a:extLst>
          </p:cNvPr>
          <p:cNvSpPr txBox="1"/>
          <p:nvPr/>
        </p:nvSpPr>
        <p:spPr>
          <a:xfrm>
            <a:off x="369869" y="769395"/>
            <a:ext cx="8404261" cy="1446550"/>
          </a:xfrm>
          <a:prstGeom prst="rect">
            <a:avLst/>
          </a:prstGeom>
          <a:noFill/>
        </p:spPr>
        <p:txBody>
          <a:bodyPr wrap="square" rtlCol="0">
            <a:spAutoFit/>
          </a:bodyPr>
          <a:lstStyle/>
          <a:p>
            <a:pPr algn="ctr"/>
            <a:r>
              <a:rPr lang="en-US" sz="4000" b="1" dirty="0"/>
              <a:t>Managing Difficult Situations:</a:t>
            </a:r>
          </a:p>
          <a:p>
            <a:pPr algn="ctr"/>
            <a:r>
              <a:rPr lang="en-US" sz="3200" b="1" dirty="0"/>
              <a:t>Scenario #1</a:t>
            </a:r>
          </a:p>
          <a:p>
            <a:pPr algn="ctr"/>
            <a:endParaRPr lang="en-US" sz="1600" b="1" dirty="0"/>
          </a:p>
        </p:txBody>
      </p:sp>
      <p:sp>
        <p:nvSpPr>
          <p:cNvPr id="15" name="Slide Number Placeholder 14">
            <a:extLst>
              <a:ext uri="{FF2B5EF4-FFF2-40B4-BE49-F238E27FC236}">
                <a16:creationId xmlns:a16="http://schemas.microsoft.com/office/drawing/2014/main" id="{B2FC3720-7BB6-4CD6-A83A-1D86228212F8}"/>
              </a:ext>
            </a:extLst>
          </p:cNvPr>
          <p:cNvSpPr>
            <a:spLocks noGrp="1"/>
          </p:cNvSpPr>
          <p:nvPr>
            <p:ph type="sldNum" sz="quarter" idx="12"/>
          </p:nvPr>
        </p:nvSpPr>
        <p:spPr/>
        <p:txBody>
          <a:bodyPr/>
          <a:lstStyle/>
          <a:p>
            <a:fld id="{CB1E4CB7-CB13-4810-BF18-BE31AFC64F93}" type="slidenum">
              <a:rPr lang="en-US" smtClean="0"/>
              <a:pPr/>
              <a:t>14</a:t>
            </a:fld>
            <a:endParaRPr lang="en-US" sz="750" dirty="0"/>
          </a:p>
        </p:txBody>
      </p:sp>
      <p:sp>
        <p:nvSpPr>
          <p:cNvPr id="7" name="TextBox 6">
            <a:extLst>
              <a:ext uri="{FF2B5EF4-FFF2-40B4-BE49-F238E27FC236}">
                <a16:creationId xmlns:a16="http://schemas.microsoft.com/office/drawing/2014/main" id="{0DC3F13E-CBE1-43C6-8FD7-8DB56CCFE0F4}"/>
              </a:ext>
            </a:extLst>
          </p:cNvPr>
          <p:cNvSpPr txBox="1"/>
          <p:nvPr/>
        </p:nvSpPr>
        <p:spPr>
          <a:xfrm>
            <a:off x="369869" y="54114"/>
            <a:ext cx="2117887" cy="707886"/>
          </a:xfrm>
          <a:prstGeom prst="rect">
            <a:avLst/>
          </a:prstGeom>
          <a:noFill/>
        </p:spPr>
        <p:txBody>
          <a:bodyPr wrap="none" rtlCol="0">
            <a:spAutoFit/>
          </a:bodyPr>
          <a:lstStyle/>
          <a:p>
            <a:r>
              <a:rPr lang="en-US" sz="4000" b="1" dirty="0"/>
              <a:t>WHEN: </a:t>
            </a:r>
          </a:p>
        </p:txBody>
      </p:sp>
      <p:sp>
        <p:nvSpPr>
          <p:cNvPr id="2" name="TextBox 1">
            <a:extLst>
              <a:ext uri="{FF2B5EF4-FFF2-40B4-BE49-F238E27FC236}">
                <a16:creationId xmlns:a16="http://schemas.microsoft.com/office/drawing/2014/main" id="{B606912B-8917-498B-A5B2-D70B85D91D85}"/>
              </a:ext>
            </a:extLst>
          </p:cNvPr>
          <p:cNvSpPr txBox="1"/>
          <p:nvPr/>
        </p:nvSpPr>
        <p:spPr>
          <a:xfrm>
            <a:off x="369868" y="2133401"/>
            <a:ext cx="8404261" cy="830997"/>
          </a:xfrm>
          <a:prstGeom prst="rect">
            <a:avLst/>
          </a:prstGeom>
          <a:solidFill>
            <a:schemeClr val="accent2">
              <a:lumMod val="20000"/>
              <a:lumOff val="80000"/>
            </a:schemeClr>
          </a:solidFill>
        </p:spPr>
        <p:txBody>
          <a:bodyPr wrap="square" rtlCol="0">
            <a:spAutoFit/>
          </a:bodyPr>
          <a:lstStyle/>
          <a:p>
            <a:pPr algn="just"/>
            <a:r>
              <a:rPr lang="en-US" sz="1600" b="1" i="1" dirty="0"/>
              <a:t>The applicants are longstanding members of the community who feel ownership over the schools and are nostalgic for their own educational experience but have little professional experience in education or school operations. </a:t>
            </a:r>
          </a:p>
        </p:txBody>
      </p:sp>
      <p:sp>
        <p:nvSpPr>
          <p:cNvPr id="3" name="TextBox 2">
            <a:extLst>
              <a:ext uri="{FF2B5EF4-FFF2-40B4-BE49-F238E27FC236}">
                <a16:creationId xmlns:a16="http://schemas.microsoft.com/office/drawing/2014/main" id="{E051793E-A7B9-47BA-9A3E-0B063057F611}"/>
              </a:ext>
            </a:extLst>
          </p:cNvPr>
          <p:cNvSpPr txBox="1"/>
          <p:nvPr/>
        </p:nvSpPr>
        <p:spPr>
          <a:xfrm>
            <a:off x="384572" y="3590308"/>
            <a:ext cx="8389558" cy="2308324"/>
          </a:xfrm>
          <a:prstGeom prst="rect">
            <a:avLst/>
          </a:prstGeom>
          <a:noFill/>
        </p:spPr>
        <p:txBody>
          <a:bodyPr wrap="square" rtlCol="0">
            <a:spAutoFit/>
          </a:bodyPr>
          <a:lstStyle/>
          <a:p>
            <a:r>
              <a:rPr lang="en-US" b="1" dirty="0"/>
              <a:t>Guidance: </a:t>
            </a:r>
            <a:r>
              <a:rPr lang="en-US" dirty="0"/>
              <a:t>Explore the degree to which the Applicant has thought through the educational program and the curriculum plan.</a:t>
            </a:r>
          </a:p>
          <a:p>
            <a:endParaRPr lang="en-US" dirty="0"/>
          </a:p>
          <a:p>
            <a:r>
              <a:rPr lang="en-US" b="1" dirty="0"/>
              <a:t>Example:</a:t>
            </a:r>
            <a:r>
              <a:rPr lang="en-US" dirty="0"/>
              <a:t> How did you choose the educational program? Were there other programs that you considered? Why did you settle on [the one proposed]?</a:t>
            </a:r>
          </a:p>
          <a:p>
            <a:endParaRPr lang="en-US" b="1" dirty="0"/>
          </a:p>
          <a:p>
            <a:r>
              <a:rPr lang="en-US" b="1" dirty="0"/>
              <a:t>Example: </a:t>
            </a:r>
            <a:r>
              <a:rPr lang="en-US" dirty="0"/>
              <a:t>How will the school ensure compliance with special programs for Students with Disabilities and/or English Language Learners?</a:t>
            </a:r>
            <a:endParaRPr lang="en-US" b="1" dirty="0"/>
          </a:p>
        </p:txBody>
      </p:sp>
    </p:spTree>
    <p:extLst>
      <p:ext uri="{BB962C8B-B14F-4D97-AF65-F5344CB8AC3E}">
        <p14:creationId xmlns:p14="http://schemas.microsoft.com/office/powerpoint/2010/main" val="2491081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7C897C6-901F-410E-B2AC-162ED94B0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9144000" cy="6096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947D0D5-4897-497B-9AFD-7E190160F309}"/>
              </a:ext>
            </a:extLst>
          </p:cNvPr>
          <p:cNvSpPr txBox="1"/>
          <p:nvPr/>
        </p:nvSpPr>
        <p:spPr>
          <a:xfrm>
            <a:off x="369869" y="769395"/>
            <a:ext cx="8404261" cy="1446550"/>
          </a:xfrm>
          <a:prstGeom prst="rect">
            <a:avLst/>
          </a:prstGeom>
          <a:noFill/>
        </p:spPr>
        <p:txBody>
          <a:bodyPr wrap="square" rtlCol="0">
            <a:spAutoFit/>
          </a:bodyPr>
          <a:lstStyle/>
          <a:p>
            <a:pPr algn="ctr"/>
            <a:r>
              <a:rPr lang="en-US" sz="4000" b="1" dirty="0"/>
              <a:t>Managing Difficult Situations:</a:t>
            </a:r>
          </a:p>
          <a:p>
            <a:pPr algn="ctr"/>
            <a:r>
              <a:rPr lang="en-US" sz="3200" b="1" dirty="0"/>
              <a:t>Scenario #2</a:t>
            </a:r>
          </a:p>
          <a:p>
            <a:pPr algn="ctr"/>
            <a:endParaRPr lang="en-US" sz="1600" b="1" dirty="0"/>
          </a:p>
        </p:txBody>
      </p:sp>
      <p:sp>
        <p:nvSpPr>
          <p:cNvPr id="15" name="Slide Number Placeholder 14">
            <a:extLst>
              <a:ext uri="{FF2B5EF4-FFF2-40B4-BE49-F238E27FC236}">
                <a16:creationId xmlns:a16="http://schemas.microsoft.com/office/drawing/2014/main" id="{B2FC3720-7BB6-4CD6-A83A-1D86228212F8}"/>
              </a:ext>
            </a:extLst>
          </p:cNvPr>
          <p:cNvSpPr>
            <a:spLocks noGrp="1"/>
          </p:cNvSpPr>
          <p:nvPr>
            <p:ph type="sldNum" sz="quarter" idx="12"/>
          </p:nvPr>
        </p:nvSpPr>
        <p:spPr/>
        <p:txBody>
          <a:bodyPr/>
          <a:lstStyle/>
          <a:p>
            <a:fld id="{CB1E4CB7-CB13-4810-BF18-BE31AFC64F93}" type="slidenum">
              <a:rPr lang="en-US" smtClean="0"/>
              <a:pPr/>
              <a:t>15</a:t>
            </a:fld>
            <a:endParaRPr lang="en-US" sz="750" dirty="0"/>
          </a:p>
        </p:txBody>
      </p:sp>
      <p:sp>
        <p:nvSpPr>
          <p:cNvPr id="7" name="TextBox 6">
            <a:extLst>
              <a:ext uri="{FF2B5EF4-FFF2-40B4-BE49-F238E27FC236}">
                <a16:creationId xmlns:a16="http://schemas.microsoft.com/office/drawing/2014/main" id="{0DC3F13E-CBE1-43C6-8FD7-8DB56CCFE0F4}"/>
              </a:ext>
            </a:extLst>
          </p:cNvPr>
          <p:cNvSpPr txBox="1"/>
          <p:nvPr/>
        </p:nvSpPr>
        <p:spPr>
          <a:xfrm>
            <a:off x="369869" y="54114"/>
            <a:ext cx="2117887" cy="707886"/>
          </a:xfrm>
          <a:prstGeom prst="rect">
            <a:avLst/>
          </a:prstGeom>
          <a:noFill/>
        </p:spPr>
        <p:txBody>
          <a:bodyPr wrap="none" rtlCol="0">
            <a:spAutoFit/>
          </a:bodyPr>
          <a:lstStyle/>
          <a:p>
            <a:r>
              <a:rPr lang="en-US" sz="4000" b="1" dirty="0"/>
              <a:t>WHEN: </a:t>
            </a:r>
          </a:p>
        </p:txBody>
      </p:sp>
      <p:sp>
        <p:nvSpPr>
          <p:cNvPr id="2" name="TextBox 1">
            <a:extLst>
              <a:ext uri="{FF2B5EF4-FFF2-40B4-BE49-F238E27FC236}">
                <a16:creationId xmlns:a16="http://schemas.microsoft.com/office/drawing/2014/main" id="{B606912B-8917-498B-A5B2-D70B85D91D85}"/>
              </a:ext>
            </a:extLst>
          </p:cNvPr>
          <p:cNvSpPr txBox="1"/>
          <p:nvPr/>
        </p:nvSpPr>
        <p:spPr>
          <a:xfrm>
            <a:off x="369868" y="2005809"/>
            <a:ext cx="8404261" cy="1077218"/>
          </a:xfrm>
          <a:prstGeom prst="rect">
            <a:avLst/>
          </a:prstGeom>
          <a:solidFill>
            <a:schemeClr val="accent2">
              <a:lumMod val="20000"/>
              <a:lumOff val="80000"/>
            </a:schemeClr>
          </a:solidFill>
        </p:spPr>
        <p:txBody>
          <a:bodyPr wrap="square" rtlCol="0">
            <a:spAutoFit/>
          </a:bodyPr>
          <a:lstStyle/>
          <a:p>
            <a:pPr algn="just"/>
            <a:r>
              <a:rPr lang="en-US" sz="1600" b="1" i="1" dirty="0"/>
              <a:t>The applicant states that the school will be recruiting students and asks where s/he can obtain a list of all students in an area who have scored a Level 4 or 5 on the most recent standardized test so s/he does not need to provide services and supports to students with disabilities. </a:t>
            </a:r>
          </a:p>
        </p:txBody>
      </p:sp>
      <p:sp>
        <p:nvSpPr>
          <p:cNvPr id="3" name="TextBox 2">
            <a:extLst>
              <a:ext uri="{FF2B5EF4-FFF2-40B4-BE49-F238E27FC236}">
                <a16:creationId xmlns:a16="http://schemas.microsoft.com/office/drawing/2014/main" id="{E051793E-A7B9-47BA-9A3E-0B063057F611}"/>
              </a:ext>
            </a:extLst>
          </p:cNvPr>
          <p:cNvSpPr txBox="1"/>
          <p:nvPr/>
        </p:nvSpPr>
        <p:spPr>
          <a:xfrm>
            <a:off x="384571" y="3169410"/>
            <a:ext cx="8389558" cy="3293209"/>
          </a:xfrm>
          <a:prstGeom prst="rect">
            <a:avLst/>
          </a:prstGeom>
          <a:noFill/>
        </p:spPr>
        <p:txBody>
          <a:bodyPr wrap="square" rtlCol="0">
            <a:spAutoFit/>
          </a:bodyPr>
          <a:lstStyle/>
          <a:p>
            <a:pPr algn="just"/>
            <a:r>
              <a:rPr lang="en-US" sz="1600" b="1" dirty="0"/>
              <a:t>Guidance: </a:t>
            </a:r>
            <a:r>
              <a:rPr lang="en-US" sz="1600" dirty="0"/>
              <a:t>Test whether you have understood the response correctly and whether the applicant intended to convey what you heard. Try paraphrasing or repeating back to the applicant what you have heard.</a:t>
            </a:r>
          </a:p>
          <a:p>
            <a:pPr algn="just"/>
            <a:endParaRPr lang="en-US" sz="1600" dirty="0"/>
          </a:p>
          <a:p>
            <a:pPr algn="just"/>
            <a:r>
              <a:rPr lang="en-US" sz="1600" b="1" dirty="0"/>
              <a:t>Example:</a:t>
            </a:r>
            <a:r>
              <a:rPr lang="en-US" sz="1600" dirty="0"/>
              <a:t> I want to ensure that I understand you correctly. What I hear you saying is that you will not allow students with disabilities to enroll in your school. Is that accurate? </a:t>
            </a:r>
          </a:p>
          <a:p>
            <a:pPr algn="just"/>
            <a:endParaRPr lang="en-US" sz="1600" b="1" dirty="0"/>
          </a:p>
          <a:p>
            <a:pPr algn="just"/>
            <a:r>
              <a:rPr lang="en-US" sz="1600" b="1" dirty="0"/>
              <a:t>Example: </a:t>
            </a:r>
            <a:r>
              <a:rPr lang="en-US" sz="1600" dirty="0"/>
              <a:t>Let me ask a related question. Based on the area where you wish to locate, what do you anticipate your potential enrollment of students with disabilities to be? </a:t>
            </a:r>
          </a:p>
          <a:p>
            <a:pPr algn="just"/>
            <a:endParaRPr lang="en-US" sz="1600" b="1" dirty="0"/>
          </a:p>
          <a:p>
            <a:pPr algn="just"/>
            <a:r>
              <a:rPr lang="en-US" sz="1600" b="1" dirty="0"/>
              <a:t>Example: </a:t>
            </a:r>
            <a:r>
              <a:rPr lang="en-US" sz="1600" dirty="0"/>
              <a:t>I believe you just said that your school will not serve any students with disabilities. What would happen if a student enrolled in your school and was subsequently identified as needing additional supports? </a:t>
            </a:r>
            <a:endParaRPr lang="en-US" sz="1600" b="1" dirty="0"/>
          </a:p>
        </p:txBody>
      </p:sp>
    </p:spTree>
    <p:extLst>
      <p:ext uri="{BB962C8B-B14F-4D97-AF65-F5344CB8AC3E}">
        <p14:creationId xmlns:p14="http://schemas.microsoft.com/office/powerpoint/2010/main" val="2633565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7C897C6-901F-410E-B2AC-162ED94B0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9144000" cy="6096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947D0D5-4897-497B-9AFD-7E190160F309}"/>
              </a:ext>
            </a:extLst>
          </p:cNvPr>
          <p:cNvSpPr txBox="1"/>
          <p:nvPr/>
        </p:nvSpPr>
        <p:spPr>
          <a:xfrm>
            <a:off x="369869" y="769395"/>
            <a:ext cx="8404261" cy="954107"/>
          </a:xfrm>
          <a:prstGeom prst="rect">
            <a:avLst/>
          </a:prstGeom>
          <a:noFill/>
        </p:spPr>
        <p:txBody>
          <a:bodyPr wrap="square" rtlCol="0">
            <a:spAutoFit/>
          </a:bodyPr>
          <a:lstStyle/>
          <a:p>
            <a:pPr algn="ctr"/>
            <a:r>
              <a:rPr lang="en-US" sz="4000" b="1" dirty="0"/>
              <a:t>Closing the Interview</a:t>
            </a:r>
          </a:p>
          <a:p>
            <a:pPr algn="ctr"/>
            <a:endParaRPr lang="en-US" sz="1600" b="1" dirty="0"/>
          </a:p>
        </p:txBody>
      </p:sp>
      <p:sp>
        <p:nvSpPr>
          <p:cNvPr id="15" name="Slide Number Placeholder 14">
            <a:extLst>
              <a:ext uri="{FF2B5EF4-FFF2-40B4-BE49-F238E27FC236}">
                <a16:creationId xmlns:a16="http://schemas.microsoft.com/office/drawing/2014/main" id="{B2FC3720-7BB6-4CD6-A83A-1D86228212F8}"/>
              </a:ext>
            </a:extLst>
          </p:cNvPr>
          <p:cNvSpPr>
            <a:spLocks noGrp="1"/>
          </p:cNvSpPr>
          <p:nvPr>
            <p:ph type="sldNum" sz="quarter" idx="12"/>
          </p:nvPr>
        </p:nvSpPr>
        <p:spPr/>
        <p:txBody>
          <a:bodyPr/>
          <a:lstStyle/>
          <a:p>
            <a:fld id="{CB1E4CB7-CB13-4810-BF18-BE31AFC64F93}" type="slidenum">
              <a:rPr lang="en-US" smtClean="0"/>
              <a:pPr/>
              <a:t>16</a:t>
            </a:fld>
            <a:endParaRPr lang="en-US" sz="750" dirty="0"/>
          </a:p>
        </p:txBody>
      </p:sp>
      <p:sp>
        <p:nvSpPr>
          <p:cNvPr id="7" name="TextBox 6">
            <a:extLst>
              <a:ext uri="{FF2B5EF4-FFF2-40B4-BE49-F238E27FC236}">
                <a16:creationId xmlns:a16="http://schemas.microsoft.com/office/drawing/2014/main" id="{0DC3F13E-CBE1-43C6-8FD7-8DB56CCFE0F4}"/>
              </a:ext>
            </a:extLst>
          </p:cNvPr>
          <p:cNvSpPr txBox="1"/>
          <p:nvPr/>
        </p:nvSpPr>
        <p:spPr>
          <a:xfrm>
            <a:off x="369869" y="54114"/>
            <a:ext cx="2117887" cy="707886"/>
          </a:xfrm>
          <a:prstGeom prst="rect">
            <a:avLst/>
          </a:prstGeom>
          <a:noFill/>
        </p:spPr>
        <p:txBody>
          <a:bodyPr wrap="none" rtlCol="0">
            <a:spAutoFit/>
          </a:bodyPr>
          <a:lstStyle/>
          <a:p>
            <a:r>
              <a:rPr lang="en-US" sz="4000" b="1" dirty="0"/>
              <a:t>WHEN: </a:t>
            </a:r>
          </a:p>
        </p:txBody>
      </p:sp>
      <p:sp>
        <p:nvSpPr>
          <p:cNvPr id="2" name="TextBox 1">
            <a:extLst>
              <a:ext uri="{FF2B5EF4-FFF2-40B4-BE49-F238E27FC236}">
                <a16:creationId xmlns:a16="http://schemas.microsoft.com/office/drawing/2014/main" id="{B606912B-8917-498B-A5B2-D70B85D91D85}"/>
              </a:ext>
            </a:extLst>
          </p:cNvPr>
          <p:cNvSpPr txBox="1"/>
          <p:nvPr/>
        </p:nvSpPr>
        <p:spPr>
          <a:xfrm>
            <a:off x="369869" y="3307806"/>
            <a:ext cx="8404261" cy="2585323"/>
          </a:xfrm>
          <a:prstGeom prst="rect">
            <a:avLst/>
          </a:prstGeom>
          <a:noFill/>
        </p:spPr>
        <p:txBody>
          <a:bodyPr wrap="square" rtlCol="0">
            <a:spAutoFit/>
          </a:bodyPr>
          <a:lstStyle/>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Thank the Applicant/Team for their attendance and participation in clarifying the District Panel’s questions/concerns.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Provide the next steps to the Applicant/Team.</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Ask if the Applicant/Team has any questions or needs additional clarification on what to expect.</a:t>
            </a:r>
          </a:p>
          <a:p>
            <a:pPr algn="just"/>
            <a:endParaRPr lang="en-US" dirty="0"/>
          </a:p>
        </p:txBody>
      </p:sp>
      <p:pic>
        <p:nvPicPr>
          <p:cNvPr id="6" name="Picture 5">
            <a:extLst>
              <a:ext uri="{FF2B5EF4-FFF2-40B4-BE49-F238E27FC236}">
                <a16:creationId xmlns:a16="http://schemas.microsoft.com/office/drawing/2014/main" id="{21ADF50D-C22C-45A5-95E8-7299EA8FD9B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56881" y="1723503"/>
            <a:ext cx="5630238" cy="1584304"/>
          </a:xfrm>
          <a:prstGeom prst="rect">
            <a:avLst/>
          </a:prstGeom>
        </p:spPr>
      </p:pic>
    </p:spTree>
    <p:extLst>
      <p:ext uri="{BB962C8B-B14F-4D97-AF65-F5344CB8AC3E}">
        <p14:creationId xmlns:p14="http://schemas.microsoft.com/office/powerpoint/2010/main" val="946088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7C897C6-901F-410E-B2AC-162ED94B0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9144000" cy="6096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947D0D5-4897-497B-9AFD-7E190160F309}"/>
              </a:ext>
            </a:extLst>
          </p:cNvPr>
          <p:cNvSpPr txBox="1"/>
          <p:nvPr/>
        </p:nvSpPr>
        <p:spPr>
          <a:xfrm>
            <a:off x="369869" y="769395"/>
            <a:ext cx="8404261" cy="954107"/>
          </a:xfrm>
          <a:prstGeom prst="rect">
            <a:avLst/>
          </a:prstGeom>
          <a:noFill/>
        </p:spPr>
        <p:txBody>
          <a:bodyPr wrap="square" rtlCol="0">
            <a:spAutoFit/>
          </a:bodyPr>
          <a:lstStyle/>
          <a:p>
            <a:pPr algn="ctr"/>
            <a:r>
              <a:rPr lang="en-US" sz="4000" b="1" dirty="0"/>
              <a:t>Post-interview Debrief</a:t>
            </a:r>
          </a:p>
          <a:p>
            <a:pPr algn="ctr"/>
            <a:endParaRPr lang="en-US" sz="1600" b="1" dirty="0"/>
          </a:p>
        </p:txBody>
      </p:sp>
      <p:sp>
        <p:nvSpPr>
          <p:cNvPr id="15" name="Slide Number Placeholder 14">
            <a:extLst>
              <a:ext uri="{FF2B5EF4-FFF2-40B4-BE49-F238E27FC236}">
                <a16:creationId xmlns:a16="http://schemas.microsoft.com/office/drawing/2014/main" id="{B2FC3720-7BB6-4CD6-A83A-1D86228212F8}"/>
              </a:ext>
            </a:extLst>
          </p:cNvPr>
          <p:cNvSpPr>
            <a:spLocks noGrp="1"/>
          </p:cNvSpPr>
          <p:nvPr>
            <p:ph type="sldNum" sz="quarter" idx="12"/>
          </p:nvPr>
        </p:nvSpPr>
        <p:spPr/>
        <p:txBody>
          <a:bodyPr/>
          <a:lstStyle/>
          <a:p>
            <a:fld id="{CB1E4CB7-CB13-4810-BF18-BE31AFC64F93}" type="slidenum">
              <a:rPr lang="en-US" smtClean="0"/>
              <a:pPr/>
              <a:t>17</a:t>
            </a:fld>
            <a:endParaRPr lang="en-US" sz="750" dirty="0"/>
          </a:p>
        </p:txBody>
      </p:sp>
      <p:sp>
        <p:nvSpPr>
          <p:cNvPr id="2" name="TextBox 1">
            <a:extLst>
              <a:ext uri="{FF2B5EF4-FFF2-40B4-BE49-F238E27FC236}">
                <a16:creationId xmlns:a16="http://schemas.microsoft.com/office/drawing/2014/main" id="{B606912B-8917-498B-A5B2-D70B85D91D85}"/>
              </a:ext>
            </a:extLst>
          </p:cNvPr>
          <p:cNvSpPr txBox="1"/>
          <p:nvPr/>
        </p:nvSpPr>
        <p:spPr>
          <a:xfrm>
            <a:off x="369868" y="1687615"/>
            <a:ext cx="8404261" cy="4524315"/>
          </a:xfrm>
          <a:prstGeom prst="rect">
            <a:avLst/>
          </a:prstGeom>
          <a:noFill/>
        </p:spPr>
        <p:txBody>
          <a:bodyPr wrap="square" rtlCol="0">
            <a:spAutoFit/>
          </a:bodyPr>
          <a:lstStyle/>
          <a:p>
            <a:pPr algn="just"/>
            <a:endParaRPr lang="en-US" dirty="0"/>
          </a:p>
          <a:p>
            <a:pPr marL="285750" indent="-285750" algn="just">
              <a:buFont typeface="Arial" panose="020B0604020202020204" pitchFamily="34" charset="0"/>
              <a:buChar char="•"/>
            </a:pPr>
            <a:r>
              <a:rPr lang="en-US" dirty="0"/>
              <a:t>Determine whether all outstanding questions and concerns were adequately addressed during the interview.</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Identify any areas that are still a concern.</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Provide responses and/or recording to the committee members who were not present and ask them to confirm if the answers were adequate.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Remind committee members to keep comments objective, aligned with the evaluation criteria provided in the Model Charter School Application Evaluation Instrument, and in accordance with federal and state statute, if applicable. </a:t>
            </a:r>
          </a:p>
          <a:p>
            <a:pPr algn="just"/>
            <a:endParaRPr lang="en-US" dirty="0"/>
          </a:p>
          <a:p>
            <a:pPr algn="just"/>
            <a:r>
              <a:rPr lang="en-US" dirty="0"/>
              <a:t>*Can be done with the immediate panel and/or the larger committee for consensus on the final recommendation.</a:t>
            </a:r>
          </a:p>
        </p:txBody>
      </p:sp>
    </p:spTree>
    <p:extLst>
      <p:ext uri="{BB962C8B-B14F-4D97-AF65-F5344CB8AC3E}">
        <p14:creationId xmlns:p14="http://schemas.microsoft.com/office/powerpoint/2010/main" val="659653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7C897C6-901F-410E-B2AC-162ED94B0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9144000" cy="6096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947D0D5-4897-497B-9AFD-7E190160F309}"/>
              </a:ext>
            </a:extLst>
          </p:cNvPr>
          <p:cNvSpPr txBox="1"/>
          <p:nvPr/>
        </p:nvSpPr>
        <p:spPr>
          <a:xfrm>
            <a:off x="369869" y="769395"/>
            <a:ext cx="8404261" cy="954107"/>
          </a:xfrm>
          <a:prstGeom prst="rect">
            <a:avLst/>
          </a:prstGeom>
          <a:noFill/>
        </p:spPr>
        <p:txBody>
          <a:bodyPr wrap="square" rtlCol="0">
            <a:spAutoFit/>
          </a:bodyPr>
          <a:lstStyle/>
          <a:p>
            <a:pPr algn="ctr"/>
            <a:r>
              <a:rPr lang="en-US" sz="4000" b="1" dirty="0"/>
              <a:t>Post-interview Debrief</a:t>
            </a:r>
          </a:p>
          <a:p>
            <a:pPr algn="ctr"/>
            <a:endParaRPr lang="en-US" sz="1600" b="1" dirty="0"/>
          </a:p>
        </p:txBody>
      </p:sp>
      <p:sp>
        <p:nvSpPr>
          <p:cNvPr id="15" name="Slide Number Placeholder 14">
            <a:extLst>
              <a:ext uri="{FF2B5EF4-FFF2-40B4-BE49-F238E27FC236}">
                <a16:creationId xmlns:a16="http://schemas.microsoft.com/office/drawing/2014/main" id="{B2FC3720-7BB6-4CD6-A83A-1D86228212F8}"/>
              </a:ext>
            </a:extLst>
          </p:cNvPr>
          <p:cNvSpPr>
            <a:spLocks noGrp="1"/>
          </p:cNvSpPr>
          <p:nvPr>
            <p:ph type="sldNum" sz="quarter" idx="12"/>
          </p:nvPr>
        </p:nvSpPr>
        <p:spPr/>
        <p:txBody>
          <a:bodyPr/>
          <a:lstStyle/>
          <a:p>
            <a:fld id="{CB1E4CB7-CB13-4810-BF18-BE31AFC64F93}" type="slidenum">
              <a:rPr lang="en-US" smtClean="0"/>
              <a:pPr/>
              <a:t>18</a:t>
            </a:fld>
            <a:endParaRPr lang="en-US" sz="750" dirty="0"/>
          </a:p>
        </p:txBody>
      </p:sp>
      <p:graphicFrame>
        <p:nvGraphicFramePr>
          <p:cNvPr id="3" name="Table 3">
            <a:extLst>
              <a:ext uri="{FF2B5EF4-FFF2-40B4-BE49-F238E27FC236}">
                <a16:creationId xmlns:a16="http://schemas.microsoft.com/office/drawing/2014/main" id="{46338AC6-01AC-43F1-BC0D-18736FACC9F8}"/>
              </a:ext>
            </a:extLst>
          </p:cNvPr>
          <p:cNvGraphicFramePr>
            <a:graphicFrameLocks noGrp="1"/>
          </p:cNvGraphicFramePr>
          <p:nvPr>
            <p:extLst>
              <p:ext uri="{D42A27DB-BD31-4B8C-83A1-F6EECF244321}">
                <p14:modId xmlns:p14="http://schemas.microsoft.com/office/powerpoint/2010/main" val="1628666993"/>
              </p:ext>
            </p:extLst>
          </p:nvPr>
        </p:nvGraphicFramePr>
        <p:xfrm>
          <a:off x="369869" y="1828515"/>
          <a:ext cx="8322068" cy="4244340"/>
        </p:xfrm>
        <a:graphic>
          <a:graphicData uri="http://schemas.openxmlformats.org/drawingml/2006/table">
            <a:tbl>
              <a:tblPr firstRow="1" bandRow="1">
                <a:tableStyleId>{F5AB1C69-6EDB-4FF4-983F-18BD219EF322}</a:tableStyleId>
              </a:tblPr>
              <a:tblGrid>
                <a:gridCol w="4161034">
                  <a:extLst>
                    <a:ext uri="{9D8B030D-6E8A-4147-A177-3AD203B41FA5}">
                      <a16:colId xmlns:a16="http://schemas.microsoft.com/office/drawing/2014/main" val="3643654089"/>
                    </a:ext>
                  </a:extLst>
                </a:gridCol>
                <a:gridCol w="4161034">
                  <a:extLst>
                    <a:ext uri="{9D8B030D-6E8A-4147-A177-3AD203B41FA5}">
                      <a16:colId xmlns:a16="http://schemas.microsoft.com/office/drawing/2014/main" val="1667987060"/>
                    </a:ext>
                  </a:extLst>
                </a:gridCol>
              </a:tblGrid>
              <a:tr h="370840">
                <a:tc gridSpan="2">
                  <a:txBody>
                    <a:bodyPr/>
                    <a:lstStyle/>
                    <a:p>
                      <a:pPr algn="ctr"/>
                      <a:r>
                        <a:rPr lang="en-US" sz="2000" dirty="0">
                          <a:solidFill>
                            <a:schemeClr val="tx1"/>
                          </a:solidFill>
                        </a:rPr>
                        <a:t>Important Considerations for a </a:t>
                      </a:r>
                      <a:r>
                        <a:rPr lang="en-US" sz="2000" i="1" dirty="0">
                          <a:solidFill>
                            <a:schemeClr val="tx1"/>
                          </a:solidFill>
                        </a:rPr>
                        <a:t>Strong vs. Weak </a:t>
                      </a:r>
                      <a:r>
                        <a:rPr lang="en-US" sz="2000" i="0" dirty="0">
                          <a:solidFill>
                            <a:schemeClr val="tx1"/>
                          </a:solidFill>
                        </a:rPr>
                        <a:t>Application</a:t>
                      </a:r>
                    </a:p>
                    <a:p>
                      <a:pPr algn="ctr"/>
                      <a:endParaRPr lang="en-US" sz="2000" dirty="0">
                        <a:solidFill>
                          <a:schemeClr val="tx1"/>
                        </a:solidFill>
                      </a:endParaRPr>
                    </a:p>
                  </a:txBody>
                  <a:tcPr/>
                </a:tc>
                <a:tc hMerge="1">
                  <a:txBody>
                    <a:bodyPr/>
                    <a:lstStyle/>
                    <a:p>
                      <a:pPr algn="ctr"/>
                      <a:endParaRPr lang="en-US" sz="2000" dirty="0">
                        <a:solidFill>
                          <a:schemeClr val="tx1"/>
                        </a:solidFill>
                      </a:endParaRPr>
                    </a:p>
                  </a:txBody>
                  <a:tcPr/>
                </a:tc>
                <a:extLst>
                  <a:ext uri="{0D108BD9-81ED-4DB2-BD59-A6C34878D82A}">
                    <a16:rowId xmlns:a16="http://schemas.microsoft.com/office/drawing/2014/main" val="2796777169"/>
                  </a:ext>
                </a:extLst>
              </a:tr>
              <a:tr h="370840">
                <a:tc>
                  <a:txBody>
                    <a:bodyPr/>
                    <a:lstStyle/>
                    <a:p>
                      <a:r>
                        <a:rPr lang="en-US" dirty="0"/>
                        <a:t>Did they write it themselves?</a:t>
                      </a:r>
                    </a:p>
                  </a:txBody>
                  <a:tcPr/>
                </a:tc>
                <a:tc>
                  <a:txBody>
                    <a:bodyPr/>
                    <a:lstStyle/>
                    <a:p>
                      <a:r>
                        <a:rPr lang="en-US" dirty="0"/>
                        <a:t>Did they have limited resources that prevented the development of a polished application?</a:t>
                      </a:r>
                    </a:p>
                    <a:p>
                      <a:endParaRPr lang="en-US" dirty="0"/>
                    </a:p>
                  </a:txBody>
                  <a:tcPr/>
                </a:tc>
                <a:extLst>
                  <a:ext uri="{0D108BD9-81ED-4DB2-BD59-A6C34878D82A}">
                    <a16:rowId xmlns:a16="http://schemas.microsoft.com/office/drawing/2014/main" val="612543134"/>
                  </a:ext>
                </a:extLst>
              </a:tr>
              <a:tr h="370840">
                <a:tc>
                  <a:txBody>
                    <a:bodyPr/>
                    <a:lstStyle/>
                    <a:p>
                      <a:r>
                        <a:rPr lang="en-US" dirty="0"/>
                        <a:t>Do they have the capacity to realize their plan in all three areas (educational, organizational, and business)?</a:t>
                      </a:r>
                    </a:p>
                  </a:txBody>
                  <a:tcPr/>
                </a:tc>
                <a:tc>
                  <a:txBody>
                    <a:bodyPr/>
                    <a:lstStyle/>
                    <a:p>
                      <a:r>
                        <a:rPr lang="en-US" dirty="0"/>
                        <a:t>Is the application a reflection of their professionalism/expertise?</a:t>
                      </a:r>
                    </a:p>
                    <a:p>
                      <a:endParaRPr lang="en-US" dirty="0"/>
                    </a:p>
                  </a:txBody>
                  <a:tcPr/>
                </a:tc>
                <a:extLst>
                  <a:ext uri="{0D108BD9-81ED-4DB2-BD59-A6C34878D82A}">
                    <a16:rowId xmlns:a16="http://schemas.microsoft.com/office/drawing/2014/main" val="2553694967"/>
                  </a:ext>
                </a:extLst>
              </a:tr>
              <a:tr h="370840">
                <a:tc>
                  <a:txBody>
                    <a:bodyPr/>
                    <a:lstStyle/>
                    <a:p>
                      <a:r>
                        <a:rPr lang="en-US" dirty="0"/>
                        <a:t>Were they able to adequately respond to or have the appropriate team members respond to the interview questions?</a:t>
                      </a:r>
                    </a:p>
                  </a:txBody>
                  <a:tcPr/>
                </a:tc>
                <a:tc>
                  <a:txBody>
                    <a:bodyPr/>
                    <a:lstStyle/>
                    <a:p>
                      <a:r>
                        <a:rPr lang="en-US" dirty="0"/>
                        <a:t>Were all sections of the application (educational, organizational, and business) equally strong and well-written?</a:t>
                      </a:r>
                    </a:p>
                  </a:txBody>
                  <a:tcPr/>
                </a:tc>
                <a:extLst>
                  <a:ext uri="{0D108BD9-81ED-4DB2-BD59-A6C34878D82A}">
                    <a16:rowId xmlns:a16="http://schemas.microsoft.com/office/drawing/2014/main" val="3397238270"/>
                  </a:ext>
                </a:extLst>
              </a:tr>
              <a:tr h="370840">
                <a:tc>
                  <a:txBody>
                    <a:bodyPr/>
                    <a:lstStyle/>
                    <a:p>
                      <a:r>
                        <a:rPr lang="en-US" dirty="0"/>
                        <a:t>Do they know what they don’t know?</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Does it resemble any prior, unrelated applications that the District may have received?</a:t>
                      </a:r>
                    </a:p>
                    <a:p>
                      <a:endParaRPr lang="en-US" dirty="0"/>
                    </a:p>
                  </a:txBody>
                  <a:tcPr/>
                </a:tc>
                <a:extLst>
                  <a:ext uri="{0D108BD9-81ED-4DB2-BD59-A6C34878D82A}">
                    <a16:rowId xmlns:a16="http://schemas.microsoft.com/office/drawing/2014/main" val="3822392738"/>
                  </a:ext>
                </a:extLst>
              </a:tr>
              <a:tr h="370840">
                <a:tc>
                  <a:txBody>
                    <a:bodyPr/>
                    <a:lstStyle/>
                    <a:p>
                      <a:r>
                        <a:rPr lang="en-US" dirty="0"/>
                        <a:t>Do they have plans to address unknown variables or unanticipated events?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Do they understand high stakes accountability?</a:t>
                      </a:r>
                    </a:p>
                    <a:p>
                      <a:endParaRPr lang="en-US" dirty="0"/>
                    </a:p>
                    <a:p>
                      <a:endParaRPr lang="en-US" dirty="0"/>
                    </a:p>
                  </a:txBody>
                  <a:tcPr/>
                </a:tc>
                <a:extLst>
                  <a:ext uri="{0D108BD9-81ED-4DB2-BD59-A6C34878D82A}">
                    <a16:rowId xmlns:a16="http://schemas.microsoft.com/office/drawing/2014/main" val="80910098"/>
                  </a:ext>
                </a:extLst>
              </a:tr>
            </a:tbl>
          </a:graphicData>
        </a:graphic>
      </p:graphicFrame>
    </p:spTree>
    <p:extLst>
      <p:ext uri="{BB962C8B-B14F-4D97-AF65-F5344CB8AC3E}">
        <p14:creationId xmlns:p14="http://schemas.microsoft.com/office/powerpoint/2010/main" val="3200948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7C897C6-901F-410E-B2AC-162ED94B0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9144000" cy="6096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947D0D5-4897-497B-9AFD-7E190160F309}"/>
              </a:ext>
            </a:extLst>
          </p:cNvPr>
          <p:cNvSpPr txBox="1"/>
          <p:nvPr/>
        </p:nvSpPr>
        <p:spPr>
          <a:xfrm>
            <a:off x="369869" y="769395"/>
            <a:ext cx="8404261" cy="954107"/>
          </a:xfrm>
          <a:prstGeom prst="rect">
            <a:avLst/>
          </a:prstGeom>
          <a:noFill/>
        </p:spPr>
        <p:txBody>
          <a:bodyPr wrap="square" rtlCol="0">
            <a:spAutoFit/>
          </a:bodyPr>
          <a:lstStyle/>
          <a:p>
            <a:pPr algn="ctr"/>
            <a:r>
              <a:rPr lang="en-US" sz="4000" b="1" dirty="0"/>
              <a:t>Additional Resources</a:t>
            </a:r>
          </a:p>
          <a:p>
            <a:pPr algn="ctr"/>
            <a:endParaRPr lang="en-US" sz="1600" b="1" dirty="0"/>
          </a:p>
        </p:txBody>
      </p:sp>
      <p:sp>
        <p:nvSpPr>
          <p:cNvPr id="15" name="Slide Number Placeholder 14">
            <a:extLst>
              <a:ext uri="{FF2B5EF4-FFF2-40B4-BE49-F238E27FC236}">
                <a16:creationId xmlns:a16="http://schemas.microsoft.com/office/drawing/2014/main" id="{B2FC3720-7BB6-4CD6-A83A-1D86228212F8}"/>
              </a:ext>
            </a:extLst>
          </p:cNvPr>
          <p:cNvSpPr>
            <a:spLocks noGrp="1"/>
          </p:cNvSpPr>
          <p:nvPr>
            <p:ph type="sldNum" sz="quarter" idx="12"/>
          </p:nvPr>
        </p:nvSpPr>
        <p:spPr/>
        <p:txBody>
          <a:bodyPr/>
          <a:lstStyle/>
          <a:p>
            <a:fld id="{CB1E4CB7-CB13-4810-BF18-BE31AFC64F93}" type="slidenum">
              <a:rPr lang="en-US" smtClean="0"/>
              <a:pPr/>
              <a:t>19</a:t>
            </a:fld>
            <a:endParaRPr lang="en-US" sz="750" dirty="0"/>
          </a:p>
        </p:txBody>
      </p:sp>
      <p:sp>
        <p:nvSpPr>
          <p:cNvPr id="2" name="TextBox 1">
            <a:extLst>
              <a:ext uri="{FF2B5EF4-FFF2-40B4-BE49-F238E27FC236}">
                <a16:creationId xmlns:a16="http://schemas.microsoft.com/office/drawing/2014/main" id="{B606912B-8917-498B-A5B2-D70B85D91D85}"/>
              </a:ext>
            </a:extLst>
          </p:cNvPr>
          <p:cNvSpPr txBox="1"/>
          <p:nvPr/>
        </p:nvSpPr>
        <p:spPr>
          <a:xfrm>
            <a:off x="369868" y="1687615"/>
            <a:ext cx="8404261" cy="4185761"/>
          </a:xfrm>
          <a:prstGeom prst="rect">
            <a:avLst/>
          </a:prstGeom>
          <a:noFill/>
        </p:spPr>
        <p:txBody>
          <a:bodyPr wrap="square" rtlCol="0">
            <a:spAutoFit/>
          </a:bodyPr>
          <a:lstStyle/>
          <a:p>
            <a:pPr algn="just"/>
            <a:endParaRPr lang="en-US" dirty="0"/>
          </a:p>
          <a:p>
            <a:r>
              <a:rPr lang="en-US" sz="3600" b="1" dirty="0"/>
              <a:t>FACSA: </a:t>
            </a:r>
          </a:p>
          <a:p>
            <a:pPr marL="457200" indent="-457200" fontAlgn="base">
              <a:buFont typeface="Arial" panose="020B0604020202020204" pitchFamily="34" charset="0"/>
              <a:buChar char="•"/>
            </a:pPr>
            <a:r>
              <a:rPr lang="en-US" sz="2800" b="1" dirty="0">
                <a:solidFill>
                  <a:srgbClr val="515151"/>
                </a:solidFill>
                <a:latin typeface="Libre Franklin"/>
                <a:hlinkClick r:id="rId2"/>
              </a:rPr>
              <a:t>Capacity Interview Toolkit-Exceptional Students</a:t>
            </a:r>
            <a:endParaRPr lang="en-US" sz="2800" dirty="0"/>
          </a:p>
          <a:p>
            <a:endParaRPr lang="en-US" sz="3600" b="1" dirty="0"/>
          </a:p>
          <a:p>
            <a:r>
              <a:rPr lang="en-US" sz="3600" b="1" dirty="0"/>
              <a:t>NACSA:</a:t>
            </a:r>
          </a:p>
          <a:p>
            <a:pPr marL="457200" indent="-457200">
              <a:buFont typeface="Arial" panose="020B0604020202020204" pitchFamily="34" charset="0"/>
              <a:buChar char="•"/>
            </a:pPr>
            <a:r>
              <a:rPr lang="en-US" sz="2800" b="1" u="sng" dirty="0">
                <a:solidFill>
                  <a:srgbClr val="02709B"/>
                </a:solidFill>
                <a:latin typeface="Franklin Gothic"/>
                <a:hlinkClick r:id="rId3"/>
              </a:rPr>
              <a:t>Capacity Interview Tools and Resources</a:t>
            </a:r>
          </a:p>
          <a:p>
            <a:pPr marL="457200" indent="-457200">
              <a:buFont typeface="Arial" panose="020B0604020202020204" pitchFamily="34" charset="0"/>
              <a:buChar char="•"/>
            </a:pPr>
            <a:r>
              <a:rPr lang="en-US" sz="2800" b="1" u="sng" dirty="0">
                <a:solidFill>
                  <a:srgbClr val="02709B"/>
                </a:solidFill>
                <a:latin typeface="Franklin Gothic"/>
                <a:hlinkClick r:id="rId3"/>
              </a:rPr>
              <a:t>Interview Preparation Form</a:t>
            </a:r>
            <a:endParaRPr lang="en-US" sz="2800" b="1" u="sng" dirty="0">
              <a:solidFill>
                <a:srgbClr val="02709B"/>
              </a:solidFill>
              <a:latin typeface="Franklin Gothic"/>
            </a:endParaRPr>
          </a:p>
          <a:p>
            <a:pPr marL="457200" indent="-457200">
              <a:buFont typeface="Arial" panose="020B0604020202020204" pitchFamily="34" charset="0"/>
              <a:buChar char="•"/>
            </a:pPr>
            <a:r>
              <a:rPr lang="en-US" sz="2800" b="1" u="sng" dirty="0">
                <a:solidFill>
                  <a:srgbClr val="02709B"/>
                </a:solidFill>
                <a:latin typeface="Franklin Gothic"/>
                <a:hlinkClick r:id="rId4"/>
              </a:rPr>
              <a:t>Sample Interview Questions</a:t>
            </a:r>
            <a:r>
              <a:rPr lang="en-US" sz="2800" dirty="0">
                <a:solidFill>
                  <a:srgbClr val="5C5C5C"/>
                </a:solidFill>
                <a:latin typeface="Franklin Gothic"/>
              </a:rPr>
              <a:t>: </a:t>
            </a:r>
            <a:endParaRPr lang="en-US" sz="2800" b="1" u="sng" dirty="0">
              <a:solidFill>
                <a:srgbClr val="02709B"/>
              </a:solidFill>
              <a:latin typeface="Franklin Gothic"/>
            </a:endParaRPr>
          </a:p>
          <a:p>
            <a:pPr marL="457200" indent="-457200">
              <a:buFont typeface="Arial" panose="020B0604020202020204" pitchFamily="34" charset="0"/>
              <a:buChar char="•"/>
            </a:pPr>
            <a:r>
              <a:rPr lang="en-US" sz="2800" b="1" dirty="0">
                <a:solidFill>
                  <a:srgbClr val="0395CD"/>
                </a:solidFill>
                <a:latin typeface="Franklin Gothic"/>
                <a:hlinkClick r:id="rId5"/>
              </a:rPr>
              <a:t>Opening Script Template</a:t>
            </a:r>
            <a:endParaRPr lang="en-US" sz="2800" dirty="0"/>
          </a:p>
        </p:txBody>
      </p:sp>
    </p:spTree>
    <p:extLst>
      <p:ext uri="{BB962C8B-B14F-4D97-AF65-F5344CB8AC3E}">
        <p14:creationId xmlns:p14="http://schemas.microsoft.com/office/powerpoint/2010/main" val="483723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7C897C6-901F-410E-B2AC-162ED94B0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9144000" cy="6096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947D0D5-4897-497B-9AFD-7E190160F309}"/>
              </a:ext>
            </a:extLst>
          </p:cNvPr>
          <p:cNvSpPr txBox="1"/>
          <p:nvPr/>
        </p:nvSpPr>
        <p:spPr>
          <a:xfrm>
            <a:off x="667820" y="924675"/>
            <a:ext cx="8024117" cy="1261884"/>
          </a:xfrm>
          <a:prstGeom prst="rect">
            <a:avLst/>
          </a:prstGeom>
          <a:noFill/>
        </p:spPr>
        <p:txBody>
          <a:bodyPr wrap="square" rtlCol="0">
            <a:spAutoFit/>
          </a:bodyPr>
          <a:lstStyle/>
          <a:p>
            <a:pPr algn="ctr"/>
            <a:r>
              <a:rPr lang="en-US" sz="6000" b="1" dirty="0"/>
              <a:t>Areas of Focus</a:t>
            </a:r>
          </a:p>
          <a:p>
            <a:pPr algn="ctr"/>
            <a:endParaRPr lang="en-US" sz="1600" b="1" dirty="0"/>
          </a:p>
        </p:txBody>
      </p:sp>
      <p:sp>
        <p:nvSpPr>
          <p:cNvPr id="14" name="TextBox 13">
            <a:extLst>
              <a:ext uri="{FF2B5EF4-FFF2-40B4-BE49-F238E27FC236}">
                <a16:creationId xmlns:a16="http://schemas.microsoft.com/office/drawing/2014/main" id="{D076FFFB-E6F4-4A3F-9FD3-8128AA7D15D3}"/>
              </a:ext>
            </a:extLst>
          </p:cNvPr>
          <p:cNvSpPr txBox="1"/>
          <p:nvPr/>
        </p:nvSpPr>
        <p:spPr>
          <a:xfrm>
            <a:off x="452063" y="1945583"/>
            <a:ext cx="8024118" cy="4278094"/>
          </a:xfrm>
          <a:prstGeom prst="rect">
            <a:avLst/>
          </a:prstGeom>
          <a:noFill/>
        </p:spPr>
        <p:txBody>
          <a:bodyPr wrap="square" rtlCol="0">
            <a:spAutoFit/>
          </a:bodyPr>
          <a:lstStyle/>
          <a:p>
            <a:pPr marL="285750" indent="-285750" algn="just">
              <a:buFont typeface="Wingdings" panose="05000000000000000000" pitchFamily="2" charset="2"/>
              <a:buChar char="ü"/>
            </a:pPr>
            <a:r>
              <a:rPr lang="en-US" sz="2800" dirty="0"/>
              <a:t>Understand the </a:t>
            </a:r>
            <a:r>
              <a:rPr lang="en-US" sz="2800" b="1" dirty="0"/>
              <a:t>purpose </a:t>
            </a:r>
            <a:r>
              <a:rPr lang="en-US" sz="2800" dirty="0"/>
              <a:t>of the capacity interview in the application process</a:t>
            </a:r>
          </a:p>
          <a:p>
            <a:pPr algn="just"/>
            <a:endParaRPr lang="en-US" sz="1600" dirty="0"/>
          </a:p>
          <a:p>
            <a:pPr marL="285750" indent="-285750" algn="just">
              <a:buFont typeface="Wingdings" panose="05000000000000000000" pitchFamily="2" charset="2"/>
              <a:buChar char="ü"/>
            </a:pPr>
            <a:r>
              <a:rPr lang="en-US" sz="2800" dirty="0"/>
              <a:t>Understand the </a:t>
            </a:r>
            <a:r>
              <a:rPr lang="en-US" sz="2800" b="1" dirty="0"/>
              <a:t>characteristics </a:t>
            </a:r>
            <a:r>
              <a:rPr lang="en-US" sz="2800" dirty="0"/>
              <a:t>of a successful capacity interview</a:t>
            </a:r>
          </a:p>
          <a:p>
            <a:pPr algn="just"/>
            <a:endParaRPr lang="en-US" sz="1600" dirty="0"/>
          </a:p>
          <a:p>
            <a:pPr marL="285750" indent="-285750" algn="just">
              <a:buFont typeface="Wingdings" panose="05000000000000000000" pitchFamily="2" charset="2"/>
              <a:buChar char="ü"/>
            </a:pPr>
            <a:r>
              <a:rPr lang="en-US" sz="2800" dirty="0"/>
              <a:t>Implement effective </a:t>
            </a:r>
            <a:r>
              <a:rPr lang="en-US" sz="2800" b="1" dirty="0"/>
              <a:t>preparation</a:t>
            </a:r>
            <a:r>
              <a:rPr lang="en-US" sz="2800" dirty="0"/>
              <a:t> for and </a:t>
            </a:r>
            <a:r>
              <a:rPr lang="en-US" sz="2800" b="1" dirty="0"/>
              <a:t>facilitation </a:t>
            </a:r>
            <a:r>
              <a:rPr lang="en-US" sz="2800" dirty="0"/>
              <a:t>of the capacity interview</a:t>
            </a:r>
          </a:p>
          <a:p>
            <a:pPr algn="just"/>
            <a:endParaRPr lang="en-US" sz="1600" dirty="0"/>
          </a:p>
          <a:p>
            <a:pPr marL="285750" indent="-285750" algn="just">
              <a:buFont typeface="Wingdings" panose="05000000000000000000" pitchFamily="2" charset="2"/>
              <a:buChar char="ü"/>
            </a:pPr>
            <a:r>
              <a:rPr lang="en-US" sz="2800" dirty="0"/>
              <a:t>Understand the </a:t>
            </a:r>
            <a:r>
              <a:rPr lang="en-US" sz="2800" b="1" dirty="0"/>
              <a:t>role of evidence</a:t>
            </a:r>
            <a:r>
              <a:rPr lang="en-US" sz="2800" dirty="0"/>
              <a:t> from the capacity interview in the final recommendation</a:t>
            </a:r>
          </a:p>
        </p:txBody>
      </p:sp>
      <p:sp>
        <p:nvSpPr>
          <p:cNvPr id="15" name="Slide Number Placeholder 14">
            <a:extLst>
              <a:ext uri="{FF2B5EF4-FFF2-40B4-BE49-F238E27FC236}">
                <a16:creationId xmlns:a16="http://schemas.microsoft.com/office/drawing/2014/main" id="{B2FC3720-7BB6-4CD6-A83A-1D86228212F8}"/>
              </a:ext>
            </a:extLst>
          </p:cNvPr>
          <p:cNvSpPr>
            <a:spLocks noGrp="1"/>
          </p:cNvSpPr>
          <p:nvPr>
            <p:ph type="sldNum" sz="quarter" idx="12"/>
          </p:nvPr>
        </p:nvSpPr>
        <p:spPr/>
        <p:txBody>
          <a:bodyPr/>
          <a:lstStyle/>
          <a:p>
            <a:fld id="{CB1E4CB7-CB13-4810-BF18-BE31AFC64F93}" type="slidenum">
              <a:rPr lang="en-US" smtClean="0"/>
              <a:pPr/>
              <a:t>2</a:t>
            </a:fld>
            <a:endParaRPr lang="en-US" sz="750" dirty="0"/>
          </a:p>
        </p:txBody>
      </p:sp>
    </p:spTree>
    <p:extLst>
      <p:ext uri="{BB962C8B-B14F-4D97-AF65-F5344CB8AC3E}">
        <p14:creationId xmlns:p14="http://schemas.microsoft.com/office/powerpoint/2010/main" val="1775365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2" name="Rectangle 21">
            <a:extLst>
              <a:ext uri="{FF2B5EF4-FFF2-40B4-BE49-F238E27FC236}">
                <a16:creationId xmlns:a16="http://schemas.microsoft.com/office/drawing/2014/main" id="{ACEDC033-8DAA-4024-87F5-57430053A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584A691-C497-4066-927B-46560195E1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6" name="Rectangle 25">
            <a:extLst>
              <a:ext uri="{FF2B5EF4-FFF2-40B4-BE49-F238E27FC236}">
                <a16:creationId xmlns:a16="http://schemas.microsoft.com/office/drawing/2014/main" id="{619A6F3B-F0D9-4CB0-B8A1-B84B57852C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stationary, writing implement, pen&#10;&#10;Description automatically generated">
            <a:extLst>
              <a:ext uri="{FF2B5EF4-FFF2-40B4-BE49-F238E27FC236}">
                <a16:creationId xmlns:a16="http://schemas.microsoft.com/office/drawing/2014/main" id="{2E6DDC53-7C91-4373-9965-B28FDDEA2FF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02"/>
          <a:stretch/>
        </p:blipFill>
        <p:spPr>
          <a:xfrm>
            <a:off x="571498" y="758089"/>
            <a:ext cx="8021474" cy="5347435"/>
          </a:xfrm>
          <a:prstGeom prst="rect">
            <a:avLst/>
          </a:prstGeom>
        </p:spPr>
      </p:pic>
      <p:sp>
        <p:nvSpPr>
          <p:cNvPr id="15" name="Slide Number Placeholder 14">
            <a:extLst>
              <a:ext uri="{FF2B5EF4-FFF2-40B4-BE49-F238E27FC236}">
                <a16:creationId xmlns:a16="http://schemas.microsoft.com/office/drawing/2014/main" id="{B2FC3720-7BB6-4CD6-A83A-1D86228212F8}"/>
              </a:ext>
            </a:extLst>
          </p:cNvPr>
          <p:cNvSpPr>
            <a:spLocks noGrp="1"/>
          </p:cNvSpPr>
          <p:nvPr>
            <p:ph type="sldNum" sz="quarter" idx="12"/>
          </p:nvPr>
        </p:nvSpPr>
        <p:spPr>
          <a:xfrm>
            <a:off x="8174736" y="6400800"/>
            <a:ext cx="397764" cy="365125"/>
          </a:xfrm>
        </p:spPr>
        <p:txBody>
          <a:bodyPr vert="horz" lIns="91440" tIns="45720" rIns="91440" bIns="45720" rtlCol="0" anchor="ctr">
            <a:normAutofit/>
          </a:bodyPr>
          <a:lstStyle/>
          <a:p>
            <a:pPr defTabSz="914400">
              <a:spcAft>
                <a:spcPts val="600"/>
              </a:spcAft>
            </a:pPr>
            <a:fld id="{CB1E4CB7-CB13-4810-BF18-BE31AFC64F93}" type="slidenum">
              <a:rPr lang="en-US" sz="1000" smtClean="0"/>
              <a:pPr defTabSz="914400">
                <a:spcAft>
                  <a:spcPts val="600"/>
                </a:spcAft>
              </a:pPr>
              <a:t>20</a:t>
            </a:fld>
            <a:endParaRPr lang="en-US" sz="1000"/>
          </a:p>
        </p:txBody>
      </p:sp>
      <p:sp>
        <p:nvSpPr>
          <p:cNvPr id="13" name="TextBox 12">
            <a:extLst>
              <a:ext uri="{FF2B5EF4-FFF2-40B4-BE49-F238E27FC236}">
                <a16:creationId xmlns:a16="http://schemas.microsoft.com/office/drawing/2014/main" id="{3947D0D5-4897-497B-9AFD-7E190160F309}"/>
              </a:ext>
            </a:extLst>
          </p:cNvPr>
          <p:cNvSpPr txBox="1"/>
          <p:nvPr/>
        </p:nvSpPr>
        <p:spPr>
          <a:xfrm>
            <a:off x="369869" y="769395"/>
            <a:ext cx="8404261" cy="1031051"/>
          </a:xfrm>
          <a:prstGeom prst="rect">
            <a:avLst/>
          </a:prstGeom>
          <a:noFill/>
        </p:spPr>
        <p:txBody>
          <a:bodyPr wrap="square" rtlCol="0">
            <a:spAutoFit/>
          </a:bodyPr>
          <a:lstStyle/>
          <a:p>
            <a:pPr algn="ctr">
              <a:spcAft>
                <a:spcPts val="600"/>
              </a:spcAft>
            </a:pPr>
            <a:endParaRPr lang="en-US" sz="4000" b="1"/>
          </a:p>
          <a:p>
            <a:pPr algn="ctr">
              <a:spcAft>
                <a:spcPts val="600"/>
              </a:spcAft>
            </a:pPr>
            <a:endParaRPr lang="en-US" sz="1600" b="1"/>
          </a:p>
        </p:txBody>
      </p:sp>
    </p:spTree>
    <p:extLst>
      <p:ext uri="{BB962C8B-B14F-4D97-AF65-F5344CB8AC3E}">
        <p14:creationId xmlns:p14="http://schemas.microsoft.com/office/powerpoint/2010/main" val="4020652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3BA632-EFCE-48C8-A94B-CB7525C1876E}"/>
              </a:ext>
            </a:extLst>
          </p:cNvPr>
          <p:cNvSpPr/>
          <p:nvPr/>
        </p:nvSpPr>
        <p:spPr>
          <a:xfrm>
            <a:off x="1040287" y="2552700"/>
            <a:ext cx="6956141" cy="3324117"/>
          </a:xfrm>
          <a:prstGeom prst="rect">
            <a:avLst/>
          </a:prstGeom>
          <a:solidFill>
            <a:schemeClr val="accent3">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a:p>
        </p:txBody>
      </p:sp>
      <p:sp>
        <p:nvSpPr>
          <p:cNvPr id="2" name="Title 1">
            <a:extLst>
              <a:ext uri="{FF2B5EF4-FFF2-40B4-BE49-F238E27FC236}">
                <a16:creationId xmlns:a16="http://schemas.microsoft.com/office/drawing/2014/main" id="{B263B969-0214-4B9C-8D76-C44C8E93FCAE}"/>
              </a:ext>
            </a:extLst>
          </p:cNvPr>
          <p:cNvSpPr>
            <a:spLocks noGrp="1"/>
          </p:cNvSpPr>
          <p:nvPr>
            <p:ph type="ctrTitle"/>
          </p:nvPr>
        </p:nvSpPr>
        <p:spPr>
          <a:xfrm>
            <a:off x="1138428" y="1055567"/>
            <a:ext cx="6858000" cy="1389683"/>
          </a:xfrm>
        </p:spPr>
        <p:txBody>
          <a:bodyPr>
            <a:normAutofit fontScale="90000"/>
          </a:bodyPr>
          <a:lstStyle/>
          <a:p>
            <a:r>
              <a:rPr lang="en-US" dirty="0"/>
              <a:t>Best Practices in Charter School Authorizing</a:t>
            </a:r>
          </a:p>
        </p:txBody>
      </p:sp>
      <p:sp>
        <p:nvSpPr>
          <p:cNvPr id="4" name="Text Placeholder 2">
            <a:extLst>
              <a:ext uri="{FF2B5EF4-FFF2-40B4-BE49-F238E27FC236}">
                <a16:creationId xmlns:a16="http://schemas.microsoft.com/office/drawing/2014/main" id="{B4C7E774-4639-4F5E-8316-826D5CAEA4B1}"/>
              </a:ext>
            </a:extLst>
          </p:cNvPr>
          <p:cNvSpPr>
            <a:spLocks noGrp="1"/>
          </p:cNvSpPr>
          <p:nvPr>
            <p:ph type="subTitle" idx="1"/>
          </p:nvPr>
        </p:nvSpPr>
        <p:spPr>
          <a:xfrm>
            <a:off x="881063" y="2552700"/>
            <a:ext cx="4399854" cy="3249733"/>
          </a:xfrm>
          <a:noFill/>
        </p:spPr>
        <p:txBody>
          <a:bodyPr anchor="ctr">
            <a:normAutofit fontScale="92500" lnSpcReduction="10000"/>
          </a:bodyPr>
          <a:lstStyle/>
          <a:p>
            <a:pPr marL="128588" indent="0" algn="just">
              <a:spcBef>
                <a:spcPts val="0"/>
              </a:spcBef>
              <a:spcAft>
                <a:spcPts val="900"/>
              </a:spcAft>
              <a:buNone/>
            </a:pPr>
            <a:r>
              <a:rPr lang="en-US" sz="1800" b="1" dirty="0"/>
              <a:t>A quality authorizer implements a comprehensive application process that:</a:t>
            </a:r>
          </a:p>
          <a:p>
            <a:pPr marL="414337" indent="-285750" algn="just">
              <a:spcBef>
                <a:spcPts val="0"/>
              </a:spcBef>
              <a:spcAft>
                <a:spcPts val="900"/>
              </a:spcAft>
              <a:buFont typeface="Arial" panose="020B0604020202020204" pitchFamily="34" charset="0"/>
              <a:buChar char="•"/>
            </a:pPr>
            <a:r>
              <a:rPr lang="en-US" sz="1800" dirty="0"/>
              <a:t>includes </a:t>
            </a:r>
            <a:r>
              <a:rPr lang="en-US" sz="1800" b="1" dirty="0"/>
              <a:t>clear</a:t>
            </a:r>
            <a:r>
              <a:rPr lang="en-US" sz="1800" dirty="0"/>
              <a:t> application questions and guidance;</a:t>
            </a:r>
          </a:p>
          <a:p>
            <a:pPr marL="414337" indent="-285750" algn="just">
              <a:spcBef>
                <a:spcPts val="0"/>
              </a:spcBef>
              <a:spcAft>
                <a:spcPts val="900"/>
              </a:spcAft>
              <a:buFont typeface="Arial" panose="020B0604020202020204" pitchFamily="34" charset="0"/>
              <a:buChar char="•"/>
            </a:pPr>
            <a:r>
              <a:rPr lang="en-US" sz="1800" dirty="0"/>
              <a:t>follows fair, transparent </a:t>
            </a:r>
            <a:r>
              <a:rPr lang="en-US" sz="1800" b="1" dirty="0"/>
              <a:t>procedures</a:t>
            </a:r>
            <a:r>
              <a:rPr lang="en-US" sz="1800" dirty="0"/>
              <a:t> and rigorous </a:t>
            </a:r>
            <a:r>
              <a:rPr lang="en-US" sz="1800" b="1" dirty="0"/>
              <a:t>criteria</a:t>
            </a:r>
            <a:r>
              <a:rPr lang="en-US" sz="1800" dirty="0"/>
              <a:t>; and </a:t>
            </a:r>
          </a:p>
          <a:p>
            <a:pPr marL="414337" indent="-285750" algn="just">
              <a:spcBef>
                <a:spcPts val="0"/>
              </a:spcBef>
              <a:spcAft>
                <a:spcPts val="900"/>
              </a:spcAft>
              <a:buFont typeface="Arial" panose="020B0604020202020204" pitchFamily="34" charset="0"/>
              <a:buChar char="•"/>
            </a:pPr>
            <a:r>
              <a:rPr lang="en-US" sz="1800" dirty="0"/>
              <a:t>grants charters only to applicants who demonstrate a </a:t>
            </a:r>
            <a:r>
              <a:rPr lang="en-US" sz="1800" b="1" dirty="0"/>
              <a:t>strong capacity </a:t>
            </a:r>
            <a:r>
              <a:rPr lang="en-US" sz="1800" dirty="0"/>
              <a:t>to establish and operate a </a:t>
            </a:r>
            <a:r>
              <a:rPr lang="en-US" sz="1800" b="1" dirty="0"/>
              <a:t>quality</a:t>
            </a:r>
            <a:r>
              <a:rPr lang="en-US" sz="1800" dirty="0"/>
              <a:t> charter school.</a:t>
            </a:r>
          </a:p>
        </p:txBody>
      </p:sp>
      <p:pic>
        <p:nvPicPr>
          <p:cNvPr id="6" name="Picture 5">
            <a:extLst>
              <a:ext uri="{FF2B5EF4-FFF2-40B4-BE49-F238E27FC236}">
                <a16:creationId xmlns:a16="http://schemas.microsoft.com/office/drawing/2014/main" id="{8B0D2686-9795-4938-A451-4E2F1A958CC0}"/>
              </a:ext>
            </a:extLst>
          </p:cNvPr>
          <p:cNvPicPr>
            <a:picLocks noChangeAspect="1"/>
          </p:cNvPicPr>
          <p:nvPr/>
        </p:nvPicPr>
        <p:blipFill>
          <a:blip r:embed="rId2"/>
          <a:stretch>
            <a:fillRect/>
          </a:stretch>
        </p:blipFill>
        <p:spPr>
          <a:xfrm>
            <a:off x="5983568" y="2666291"/>
            <a:ext cx="2012860" cy="3078492"/>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 Placeholder 2">
            <a:extLst>
              <a:ext uri="{FF2B5EF4-FFF2-40B4-BE49-F238E27FC236}">
                <a16:creationId xmlns:a16="http://schemas.microsoft.com/office/drawing/2014/main" id="{B9C7BB62-A81C-4F34-8E4B-79DB857CD176}"/>
              </a:ext>
            </a:extLst>
          </p:cNvPr>
          <p:cNvSpPr txBox="1">
            <a:spLocks/>
          </p:cNvSpPr>
          <p:nvPr/>
        </p:nvSpPr>
        <p:spPr>
          <a:xfrm>
            <a:off x="1344880" y="6144248"/>
            <a:ext cx="6651548" cy="255416"/>
          </a:xfrm>
          <a:prstGeom prst="rect">
            <a:avLst/>
          </a:prstGeom>
        </p:spPr>
        <p:txBody>
          <a:bodyPr>
            <a:noAutofit/>
          </a:bodyPr>
          <a:lstStyle>
            <a:lvl1pPr marL="0" indent="0" algn="l" defTabSz="457200" rtl="0" eaLnBrk="1" latinLnBrk="0" hangingPunct="1">
              <a:spcBef>
                <a:spcPct val="20000"/>
              </a:spcBef>
              <a:buFont typeface="Arial"/>
              <a:buNone/>
              <a:defRPr sz="2000" kern="1200" baseline="0">
                <a:solidFill>
                  <a:schemeClr val="tx1"/>
                </a:solidFill>
                <a:latin typeface="Franklin Gothic Book" panose="020B05030201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50" dirty="0"/>
              <a:t>Available at </a:t>
            </a:r>
            <a:r>
              <a:rPr lang="en-US" sz="1350" dirty="0">
                <a:hlinkClick r:id="rId3"/>
              </a:rPr>
              <a:t>http://www.fldoe.org/core/fileparse.php/9905/urlt/PrinciplesStandards.pdf</a:t>
            </a:r>
            <a:endParaRPr lang="en-US" sz="1350" dirty="0"/>
          </a:p>
        </p:txBody>
      </p:sp>
      <p:sp>
        <p:nvSpPr>
          <p:cNvPr id="8" name="Slide Number Placeholder 7">
            <a:extLst>
              <a:ext uri="{FF2B5EF4-FFF2-40B4-BE49-F238E27FC236}">
                <a16:creationId xmlns:a16="http://schemas.microsoft.com/office/drawing/2014/main" id="{A5E11DAA-9C03-4FAD-A947-096C6B1CF819}"/>
              </a:ext>
            </a:extLst>
          </p:cNvPr>
          <p:cNvSpPr>
            <a:spLocks noGrp="1"/>
          </p:cNvSpPr>
          <p:nvPr>
            <p:ph type="sldNum" sz="quarter" idx="12"/>
          </p:nvPr>
        </p:nvSpPr>
        <p:spPr/>
        <p:txBody>
          <a:bodyPr/>
          <a:lstStyle/>
          <a:p>
            <a:fld id="{CB1E4CB7-CB13-4810-BF18-BE31AFC64F93}" type="slidenum">
              <a:rPr lang="en-US" smtClean="0"/>
              <a:pPr/>
              <a:t>3</a:t>
            </a:fld>
            <a:endParaRPr lang="en-US" sz="750" dirty="0"/>
          </a:p>
        </p:txBody>
      </p:sp>
    </p:spTree>
    <p:extLst>
      <p:ext uri="{BB962C8B-B14F-4D97-AF65-F5344CB8AC3E}">
        <p14:creationId xmlns:p14="http://schemas.microsoft.com/office/powerpoint/2010/main" val="3125035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5E11DAA-9C03-4FAD-A947-096C6B1CF819}"/>
              </a:ext>
            </a:extLst>
          </p:cNvPr>
          <p:cNvSpPr>
            <a:spLocks noGrp="1"/>
          </p:cNvSpPr>
          <p:nvPr>
            <p:ph type="sldNum" sz="quarter" idx="12"/>
          </p:nvPr>
        </p:nvSpPr>
        <p:spPr/>
        <p:txBody>
          <a:bodyPr/>
          <a:lstStyle/>
          <a:p>
            <a:fld id="{CB1E4CB7-CB13-4810-BF18-BE31AFC64F93}" type="slidenum">
              <a:rPr lang="en-US" smtClean="0"/>
              <a:pPr/>
              <a:t>4</a:t>
            </a:fld>
            <a:endParaRPr lang="en-US" sz="750" dirty="0"/>
          </a:p>
        </p:txBody>
      </p:sp>
      <p:sp>
        <p:nvSpPr>
          <p:cNvPr id="12" name="TextBox 11">
            <a:extLst>
              <a:ext uri="{FF2B5EF4-FFF2-40B4-BE49-F238E27FC236}">
                <a16:creationId xmlns:a16="http://schemas.microsoft.com/office/drawing/2014/main" id="{9D2F6CA6-DA02-473D-8E86-36F269CCEB33}"/>
              </a:ext>
            </a:extLst>
          </p:cNvPr>
          <p:cNvSpPr txBox="1"/>
          <p:nvPr/>
        </p:nvSpPr>
        <p:spPr>
          <a:xfrm>
            <a:off x="1285351" y="945222"/>
            <a:ext cx="6326732" cy="3416320"/>
          </a:xfrm>
          <a:prstGeom prst="rect">
            <a:avLst/>
          </a:prstGeom>
          <a:noFill/>
        </p:spPr>
        <p:txBody>
          <a:bodyPr wrap="none" rtlCol="0">
            <a:spAutoFit/>
          </a:bodyPr>
          <a:lstStyle/>
          <a:p>
            <a:pPr algn="ctr"/>
            <a:r>
              <a:rPr lang="en-US" sz="7200" dirty="0"/>
              <a:t>The Interview: </a:t>
            </a:r>
          </a:p>
          <a:p>
            <a:pPr algn="ctr"/>
            <a:r>
              <a:rPr lang="en-US" sz="7200" dirty="0"/>
              <a:t>Form &amp; </a:t>
            </a:r>
          </a:p>
          <a:p>
            <a:pPr algn="ctr"/>
            <a:r>
              <a:rPr lang="en-US" sz="7200" dirty="0"/>
              <a:t>Function</a:t>
            </a:r>
          </a:p>
        </p:txBody>
      </p:sp>
      <p:cxnSp>
        <p:nvCxnSpPr>
          <p:cNvPr id="14" name="Straight Connector 13">
            <a:extLst>
              <a:ext uri="{FF2B5EF4-FFF2-40B4-BE49-F238E27FC236}">
                <a16:creationId xmlns:a16="http://schemas.microsoft.com/office/drawing/2014/main" id="{3D22041D-02D9-4635-95A5-55B1E7D28452}"/>
              </a:ext>
            </a:extLst>
          </p:cNvPr>
          <p:cNvCxnSpPr>
            <a:cxnSpLocks/>
          </p:cNvCxnSpPr>
          <p:nvPr/>
        </p:nvCxnSpPr>
        <p:spPr>
          <a:xfrm>
            <a:off x="2106202" y="4489807"/>
            <a:ext cx="523982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8E6F0B0-CF38-4660-AF6D-FA556320F610}"/>
              </a:ext>
            </a:extLst>
          </p:cNvPr>
          <p:cNvSpPr txBox="1"/>
          <p:nvPr/>
        </p:nvSpPr>
        <p:spPr>
          <a:xfrm>
            <a:off x="927221" y="5178176"/>
            <a:ext cx="7446397" cy="646331"/>
          </a:xfrm>
          <a:prstGeom prst="rect">
            <a:avLst/>
          </a:prstGeom>
          <a:noFill/>
        </p:spPr>
        <p:txBody>
          <a:bodyPr wrap="none" rtlCol="0">
            <a:spAutoFit/>
          </a:bodyPr>
          <a:lstStyle/>
          <a:p>
            <a:r>
              <a:rPr lang="en-US" sz="3600" b="1" dirty="0"/>
              <a:t>WHY, HOW, WHAT, WHO, WHEN</a:t>
            </a:r>
          </a:p>
        </p:txBody>
      </p:sp>
    </p:spTree>
    <p:extLst>
      <p:ext uri="{BB962C8B-B14F-4D97-AF65-F5344CB8AC3E}">
        <p14:creationId xmlns:p14="http://schemas.microsoft.com/office/powerpoint/2010/main" val="3365943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7C897C6-901F-410E-B2AC-162ED94B0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9144000" cy="6096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947D0D5-4897-497B-9AFD-7E190160F309}"/>
              </a:ext>
            </a:extLst>
          </p:cNvPr>
          <p:cNvSpPr txBox="1"/>
          <p:nvPr/>
        </p:nvSpPr>
        <p:spPr>
          <a:xfrm>
            <a:off x="369869" y="769395"/>
            <a:ext cx="8404261" cy="954107"/>
          </a:xfrm>
          <a:prstGeom prst="rect">
            <a:avLst/>
          </a:prstGeom>
          <a:noFill/>
        </p:spPr>
        <p:txBody>
          <a:bodyPr wrap="square" rtlCol="0">
            <a:spAutoFit/>
          </a:bodyPr>
          <a:lstStyle/>
          <a:p>
            <a:pPr algn="ctr"/>
            <a:r>
              <a:rPr lang="en-US" sz="4000" b="1" dirty="0"/>
              <a:t>Purpose of Capacity Interview</a:t>
            </a:r>
          </a:p>
          <a:p>
            <a:pPr algn="ctr"/>
            <a:endParaRPr lang="en-US" sz="1600" b="1" dirty="0"/>
          </a:p>
        </p:txBody>
      </p:sp>
      <p:sp>
        <p:nvSpPr>
          <p:cNvPr id="15" name="Slide Number Placeholder 14">
            <a:extLst>
              <a:ext uri="{FF2B5EF4-FFF2-40B4-BE49-F238E27FC236}">
                <a16:creationId xmlns:a16="http://schemas.microsoft.com/office/drawing/2014/main" id="{B2FC3720-7BB6-4CD6-A83A-1D86228212F8}"/>
              </a:ext>
            </a:extLst>
          </p:cNvPr>
          <p:cNvSpPr>
            <a:spLocks noGrp="1"/>
          </p:cNvSpPr>
          <p:nvPr>
            <p:ph type="sldNum" sz="quarter" idx="12"/>
          </p:nvPr>
        </p:nvSpPr>
        <p:spPr/>
        <p:txBody>
          <a:bodyPr/>
          <a:lstStyle/>
          <a:p>
            <a:fld id="{CB1E4CB7-CB13-4810-BF18-BE31AFC64F93}" type="slidenum">
              <a:rPr lang="en-US" smtClean="0"/>
              <a:pPr/>
              <a:t>5</a:t>
            </a:fld>
            <a:endParaRPr lang="en-US" sz="750" dirty="0"/>
          </a:p>
        </p:txBody>
      </p:sp>
      <p:sp>
        <p:nvSpPr>
          <p:cNvPr id="4" name="TextBox 3">
            <a:extLst>
              <a:ext uri="{FF2B5EF4-FFF2-40B4-BE49-F238E27FC236}">
                <a16:creationId xmlns:a16="http://schemas.microsoft.com/office/drawing/2014/main" id="{3CAE0795-3028-44A6-B452-EC6AC9908409}"/>
              </a:ext>
            </a:extLst>
          </p:cNvPr>
          <p:cNvSpPr txBox="1"/>
          <p:nvPr/>
        </p:nvSpPr>
        <p:spPr>
          <a:xfrm>
            <a:off x="575352" y="1914976"/>
            <a:ext cx="4534190" cy="584775"/>
          </a:xfrm>
          <a:prstGeom prst="rect">
            <a:avLst/>
          </a:prstGeom>
          <a:noFill/>
        </p:spPr>
        <p:txBody>
          <a:bodyPr wrap="none" rtlCol="0">
            <a:spAutoFit/>
          </a:bodyPr>
          <a:lstStyle/>
          <a:p>
            <a:r>
              <a:rPr lang="en-US" sz="3200" dirty="0"/>
              <a:t>To determine whether: </a:t>
            </a:r>
          </a:p>
        </p:txBody>
      </p:sp>
      <p:graphicFrame>
        <p:nvGraphicFramePr>
          <p:cNvPr id="6" name="Diagram 5">
            <a:extLst>
              <a:ext uri="{FF2B5EF4-FFF2-40B4-BE49-F238E27FC236}">
                <a16:creationId xmlns:a16="http://schemas.microsoft.com/office/drawing/2014/main" id="{155EA284-0BBB-4C6E-A084-9B7928209901}"/>
              </a:ext>
            </a:extLst>
          </p:cNvPr>
          <p:cNvGraphicFramePr/>
          <p:nvPr>
            <p:extLst>
              <p:ext uri="{D42A27DB-BD31-4B8C-83A1-F6EECF244321}">
                <p14:modId xmlns:p14="http://schemas.microsoft.com/office/powerpoint/2010/main" val="388226204"/>
              </p:ext>
            </p:extLst>
          </p:nvPr>
        </p:nvGraphicFramePr>
        <p:xfrm>
          <a:off x="660756" y="2627428"/>
          <a:ext cx="7822486" cy="3482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0DC3F13E-CBE1-43C6-8FD7-8DB56CCFE0F4}"/>
              </a:ext>
            </a:extLst>
          </p:cNvPr>
          <p:cNvSpPr txBox="1"/>
          <p:nvPr/>
        </p:nvSpPr>
        <p:spPr>
          <a:xfrm>
            <a:off x="369869" y="54114"/>
            <a:ext cx="1713611" cy="707886"/>
          </a:xfrm>
          <a:prstGeom prst="rect">
            <a:avLst/>
          </a:prstGeom>
          <a:noFill/>
        </p:spPr>
        <p:txBody>
          <a:bodyPr wrap="none" rtlCol="0">
            <a:spAutoFit/>
          </a:bodyPr>
          <a:lstStyle/>
          <a:p>
            <a:r>
              <a:rPr lang="en-US" sz="4000" b="1" dirty="0"/>
              <a:t>WHY: </a:t>
            </a:r>
          </a:p>
        </p:txBody>
      </p:sp>
    </p:spTree>
    <p:extLst>
      <p:ext uri="{BB962C8B-B14F-4D97-AF65-F5344CB8AC3E}">
        <p14:creationId xmlns:p14="http://schemas.microsoft.com/office/powerpoint/2010/main" val="3412729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7C897C6-901F-410E-B2AC-162ED94B0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9144000" cy="6096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947D0D5-4897-497B-9AFD-7E190160F309}"/>
              </a:ext>
            </a:extLst>
          </p:cNvPr>
          <p:cNvSpPr txBox="1"/>
          <p:nvPr/>
        </p:nvSpPr>
        <p:spPr>
          <a:xfrm>
            <a:off x="369869" y="769395"/>
            <a:ext cx="8404261" cy="954107"/>
          </a:xfrm>
          <a:prstGeom prst="rect">
            <a:avLst/>
          </a:prstGeom>
          <a:noFill/>
        </p:spPr>
        <p:txBody>
          <a:bodyPr wrap="square" rtlCol="0">
            <a:spAutoFit/>
          </a:bodyPr>
          <a:lstStyle/>
          <a:p>
            <a:pPr algn="ctr"/>
            <a:r>
              <a:rPr lang="en-US" sz="4000" b="1" dirty="0"/>
              <a:t>Preparing for the Interview</a:t>
            </a:r>
          </a:p>
          <a:p>
            <a:pPr algn="ctr"/>
            <a:endParaRPr lang="en-US" sz="1600" b="1" dirty="0"/>
          </a:p>
        </p:txBody>
      </p:sp>
      <p:sp>
        <p:nvSpPr>
          <p:cNvPr id="15" name="Slide Number Placeholder 14">
            <a:extLst>
              <a:ext uri="{FF2B5EF4-FFF2-40B4-BE49-F238E27FC236}">
                <a16:creationId xmlns:a16="http://schemas.microsoft.com/office/drawing/2014/main" id="{B2FC3720-7BB6-4CD6-A83A-1D86228212F8}"/>
              </a:ext>
            </a:extLst>
          </p:cNvPr>
          <p:cNvSpPr>
            <a:spLocks noGrp="1"/>
          </p:cNvSpPr>
          <p:nvPr>
            <p:ph type="sldNum" sz="quarter" idx="12"/>
          </p:nvPr>
        </p:nvSpPr>
        <p:spPr/>
        <p:txBody>
          <a:bodyPr/>
          <a:lstStyle/>
          <a:p>
            <a:fld id="{CB1E4CB7-CB13-4810-BF18-BE31AFC64F93}" type="slidenum">
              <a:rPr lang="en-US" smtClean="0"/>
              <a:pPr/>
              <a:t>6</a:t>
            </a:fld>
            <a:endParaRPr lang="en-US" sz="750" dirty="0"/>
          </a:p>
        </p:txBody>
      </p:sp>
      <p:sp>
        <p:nvSpPr>
          <p:cNvPr id="7" name="TextBox 6">
            <a:extLst>
              <a:ext uri="{FF2B5EF4-FFF2-40B4-BE49-F238E27FC236}">
                <a16:creationId xmlns:a16="http://schemas.microsoft.com/office/drawing/2014/main" id="{0DC3F13E-CBE1-43C6-8FD7-8DB56CCFE0F4}"/>
              </a:ext>
            </a:extLst>
          </p:cNvPr>
          <p:cNvSpPr txBox="1"/>
          <p:nvPr/>
        </p:nvSpPr>
        <p:spPr>
          <a:xfrm>
            <a:off x="369869" y="54114"/>
            <a:ext cx="1825115" cy="707886"/>
          </a:xfrm>
          <a:prstGeom prst="rect">
            <a:avLst/>
          </a:prstGeom>
          <a:noFill/>
        </p:spPr>
        <p:txBody>
          <a:bodyPr wrap="none" rtlCol="0">
            <a:spAutoFit/>
          </a:bodyPr>
          <a:lstStyle/>
          <a:p>
            <a:r>
              <a:rPr lang="en-US" sz="4000" b="1" dirty="0"/>
              <a:t>HOW: </a:t>
            </a:r>
          </a:p>
        </p:txBody>
      </p:sp>
      <p:sp>
        <p:nvSpPr>
          <p:cNvPr id="2" name="TextBox 1">
            <a:extLst>
              <a:ext uri="{FF2B5EF4-FFF2-40B4-BE49-F238E27FC236}">
                <a16:creationId xmlns:a16="http://schemas.microsoft.com/office/drawing/2014/main" id="{B606912B-8917-498B-A5B2-D70B85D91D85}"/>
              </a:ext>
            </a:extLst>
          </p:cNvPr>
          <p:cNvSpPr txBox="1"/>
          <p:nvPr/>
        </p:nvSpPr>
        <p:spPr>
          <a:xfrm>
            <a:off x="369869" y="1530714"/>
            <a:ext cx="8404261" cy="4801314"/>
          </a:xfrm>
          <a:prstGeom prst="rect">
            <a:avLst/>
          </a:prstGeom>
          <a:noFill/>
        </p:spPr>
        <p:txBody>
          <a:bodyPr wrap="square" rtlCol="0">
            <a:spAutoFit/>
          </a:bodyPr>
          <a:lstStyle/>
          <a:p>
            <a:pPr marL="285750" indent="-285750" algn="just">
              <a:buFont typeface="Arial" panose="020B0604020202020204" pitchFamily="34" charset="0"/>
              <a:buChar char="•"/>
            </a:pPr>
            <a:r>
              <a:rPr lang="en-US" dirty="0"/>
              <a:t>Establish a realistic timeline to complete the application reviews and receive feedback from the Application Review Committee Members.</a:t>
            </a:r>
          </a:p>
          <a:p>
            <a:pPr marL="285750" indent="-285750" algn="just">
              <a:buFont typeface="Arial" panose="020B0604020202020204" pitchFamily="34" charset="0"/>
              <a:buChar char="•"/>
            </a:pPr>
            <a:r>
              <a:rPr lang="en-US" dirty="0"/>
              <a:t>Determine if the interviews will be in person or through a video- conferencing platform.</a:t>
            </a:r>
          </a:p>
          <a:p>
            <a:pPr marL="285750" indent="-285750" algn="just">
              <a:buFont typeface="Arial" panose="020B0604020202020204" pitchFamily="34" charset="0"/>
              <a:buChar char="•"/>
            </a:pPr>
            <a:r>
              <a:rPr lang="en-US" dirty="0"/>
              <a:t>Identify and prioritize questions, concerns, and gaps in the application.</a:t>
            </a:r>
          </a:p>
          <a:p>
            <a:pPr marL="285750" indent="-285750" algn="just">
              <a:buFont typeface="Arial" panose="020B0604020202020204" pitchFamily="34" charset="0"/>
              <a:buChar char="•"/>
            </a:pPr>
            <a:r>
              <a:rPr lang="en-US" dirty="0"/>
              <a:t>Establish a method for the question/answer part of the interview.</a:t>
            </a:r>
          </a:p>
          <a:p>
            <a:pPr marL="742950" lvl="1" indent="-285750" algn="just">
              <a:buFont typeface="Arial" panose="020B0604020202020204" pitchFamily="34" charset="0"/>
              <a:buChar char="•"/>
            </a:pPr>
            <a:r>
              <a:rPr lang="en-US" dirty="0"/>
              <a:t>Will the questions/concerns be provided to the Applicant ahead of time? </a:t>
            </a:r>
          </a:p>
          <a:p>
            <a:pPr marL="742950" lvl="1" indent="-285750" algn="just">
              <a:buFont typeface="Arial" panose="020B0604020202020204" pitchFamily="34" charset="0"/>
              <a:buChar char="•"/>
            </a:pPr>
            <a:r>
              <a:rPr lang="en-US" dirty="0"/>
              <a:t>Will each member provide the questions/concerns to a designated member of the panel to consolidate and prepare prior to the interview? </a:t>
            </a:r>
          </a:p>
          <a:p>
            <a:pPr marL="742950" lvl="1" indent="-285750" algn="just">
              <a:buFont typeface="Arial" panose="020B0604020202020204" pitchFamily="34" charset="0"/>
              <a:buChar char="•"/>
            </a:pPr>
            <a:r>
              <a:rPr lang="en-US" dirty="0"/>
              <a:t>Will each member of the panel present his/her own questions/ concerns? </a:t>
            </a:r>
          </a:p>
          <a:p>
            <a:pPr marL="285750" indent="-285750" algn="just">
              <a:buFont typeface="Arial" panose="020B0604020202020204" pitchFamily="34" charset="0"/>
              <a:buChar char="•"/>
            </a:pPr>
            <a:r>
              <a:rPr lang="en-US" dirty="0"/>
              <a:t>Assign specific roles and responsibilities for assistance during the interview.</a:t>
            </a:r>
          </a:p>
          <a:p>
            <a:pPr marL="742950" lvl="1" indent="-285750" algn="just">
              <a:buFont typeface="Arial" panose="020B0604020202020204" pitchFamily="34" charset="0"/>
              <a:buChar char="•"/>
            </a:pPr>
            <a:r>
              <a:rPr lang="en-US" dirty="0"/>
              <a:t>Interview facilitator</a:t>
            </a:r>
          </a:p>
          <a:p>
            <a:pPr marL="742950" lvl="1" indent="-285750" algn="just">
              <a:buFont typeface="Arial" panose="020B0604020202020204" pitchFamily="34" charset="0"/>
              <a:buChar char="•"/>
            </a:pPr>
            <a:r>
              <a:rPr lang="en-US" dirty="0"/>
              <a:t>Timekeeper</a:t>
            </a:r>
          </a:p>
          <a:p>
            <a:pPr marL="742950" lvl="1" indent="-285750" algn="just">
              <a:buFont typeface="Arial" panose="020B0604020202020204" pitchFamily="34" charset="0"/>
              <a:buChar char="•"/>
            </a:pPr>
            <a:r>
              <a:rPr lang="en-US" dirty="0"/>
              <a:t>Note-taker unless each member keeps his/her own notes</a:t>
            </a:r>
          </a:p>
          <a:p>
            <a:pPr marL="742950" lvl="1" indent="-285750" algn="just">
              <a:buFont typeface="Arial" panose="020B0604020202020204" pitchFamily="34" charset="0"/>
              <a:buChar char="•"/>
            </a:pPr>
            <a:r>
              <a:rPr lang="en-US" dirty="0"/>
              <a:t>Audio/Video Recording</a:t>
            </a:r>
          </a:p>
        </p:txBody>
      </p:sp>
    </p:spTree>
    <p:extLst>
      <p:ext uri="{BB962C8B-B14F-4D97-AF65-F5344CB8AC3E}">
        <p14:creationId xmlns:p14="http://schemas.microsoft.com/office/powerpoint/2010/main" val="1025395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7C897C6-901F-410E-B2AC-162ED94B0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9144000" cy="6096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947D0D5-4897-497B-9AFD-7E190160F309}"/>
              </a:ext>
            </a:extLst>
          </p:cNvPr>
          <p:cNvSpPr txBox="1"/>
          <p:nvPr/>
        </p:nvSpPr>
        <p:spPr>
          <a:xfrm>
            <a:off x="369869" y="769395"/>
            <a:ext cx="8404261" cy="954107"/>
          </a:xfrm>
          <a:prstGeom prst="rect">
            <a:avLst/>
          </a:prstGeom>
          <a:noFill/>
        </p:spPr>
        <p:txBody>
          <a:bodyPr wrap="square" rtlCol="0">
            <a:spAutoFit/>
          </a:bodyPr>
          <a:lstStyle/>
          <a:p>
            <a:pPr algn="ctr"/>
            <a:r>
              <a:rPr lang="en-US" sz="4000" b="1" dirty="0"/>
              <a:t>Anatomy of the Interview</a:t>
            </a:r>
          </a:p>
          <a:p>
            <a:pPr algn="ctr"/>
            <a:endParaRPr lang="en-US" sz="1600" b="1" dirty="0"/>
          </a:p>
        </p:txBody>
      </p:sp>
      <p:sp>
        <p:nvSpPr>
          <p:cNvPr id="15" name="Slide Number Placeholder 14">
            <a:extLst>
              <a:ext uri="{FF2B5EF4-FFF2-40B4-BE49-F238E27FC236}">
                <a16:creationId xmlns:a16="http://schemas.microsoft.com/office/drawing/2014/main" id="{B2FC3720-7BB6-4CD6-A83A-1D86228212F8}"/>
              </a:ext>
            </a:extLst>
          </p:cNvPr>
          <p:cNvSpPr>
            <a:spLocks noGrp="1"/>
          </p:cNvSpPr>
          <p:nvPr>
            <p:ph type="sldNum" sz="quarter" idx="12"/>
          </p:nvPr>
        </p:nvSpPr>
        <p:spPr/>
        <p:txBody>
          <a:bodyPr/>
          <a:lstStyle/>
          <a:p>
            <a:fld id="{CB1E4CB7-CB13-4810-BF18-BE31AFC64F93}" type="slidenum">
              <a:rPr lang="en-US" smtClean="0"/>
              <a:pPr/>
              <a:t>7</a:t>
            </a:fld>
            <a:endParaRPr lang="en-US" sz="750" dirty="0"/>
          </a:p>
        </p:txBody>
      </p:sp>
      <p:sp>
        <p:nvSpPr>
          <p:cNvPr id="7" name="TextBox 6">
            <a:extLst>
              <a:ext uri="{FF2B5EF4-FFF2-40B4-BE49-F238E27FC236}">
                <a16:creationId xmlns:a16="http://schemas.microsoft.com/office/drawing/2014/main" id="{0DC3F13E-CBE1-43C6-8FD7-8DB56CCFE0F4}"/>
              </a:ext>
            </a:extLst>
          </p:cNvPr>
          <p:cNvSpPr txBox="1"/>
          <p:nvPr/>
        </p:nvSpPr>
        <p:spPr>
          <a:xfrm>
            <a:off x="369869" y="54114"/>
            <a:ext cx="1825115" cy="707886"/>
          </a:xfrm>
          <a:prstGeom prst="rect">
            <a:avLst/>
          </a:prstGeom>
          <a:noFill/>
        </p:spPr>
        <p:txBody>
          <a:bodyPr wrap="none" rtlCol="0">
            <a:spAutoFit/>
          </a:bodyPr>
          <a:lstStyle/>
          <a:p>
            <a:r>
              <a:rPr lang="en-US" sz="4000" b="1" dirty="0"/>
              <a:t>HOW: </a:t>
            </a:r>
          </a:p>
        </p:txBody>
      </p:sp>
      <p:sp>
        <p:nvSpPr>
          <p:cNvPr id="2" name="TextBox 1">
            <a:extLst>
              <a:ext uri="{FF2B5EF4-FFF2-40B4-BE49-F238E27FC236}">
                <a16:creationId xmlns:a16="http://schemas.microsoft.com/office/drawing/2014/main" id="{B606912B-8917-498B-A5B2-D70B85D91D85}"/>
              </a:ext>
            </a:extLst>
          </p:cNvPr>
          <p:cNvSpPr txBox="1"/>
          <p:nvPr/>
        </p:nvSpPr>
        <p:spPr>
          <a:xfrm>
            <a:off x="462337" y="1723502"/>
            <a:ext cx="8311793" cy="4801314"/>
          </a:xfrm>
          <a:prstGeom prst="rect">
            <a:avLst/>
          </a:prstGeom>
          <a:noFill/>
        </p:spPr>
        <p:txBody>
          <a:bodyPr wrap="square" rtlCol="0">
            <a:spAutoFit/>
          </a:bodyPr>
          <a:lstStyle/>
          <a:p>
            <a:pPr algn="just"/>
            <a:r>
              <a:rPr lang="en-US" dirty="0"/>
              <a:t>Depending on the needs of each District and the staff involved, the anatomy of the interview may look a bit different. </a:t>
            </a:r>
          </a:p>
          <a:p>
            <a:pPr algn="just"/>
            <a:endParaRPr lang="en-US" dirty="0"/>
          </a:p>
          <a:p>
            <a:pPr algn="just"/>
            <a:r>
              <a:rPr lang="en-US" dirty="0"/>
              <a:t>The interview block may include:</a:t>
            </a:r>
          </a:p>
          <a:p>
            <a:pPr algn="just"/>
            <a:endParaRPr lang="en-US" dirty="0"/>
          </a:p>
          <a:p>
            <a:pPr marL="285750" indent="-285750" algn="just">
              <a:buFont typeface="Wingdings" panose="05000000000000000000" pitchFamily="2" charset="2"/>
              <a:buChar char="q"/>
            </a:pPr>
            <a:r>
              <a:rPr lang="en-US" dirty="0"/>
              <a:t>Introductions and Overview – 10minutes</a:t>
            </a:r>
          </a:p>
          <a:p>
            <a:pPr marL="742950" lvl="1" indent="-285750" algn="just">
              <a:buFont typeface="Wingdings" panose="05000000000000000000" pitchFamily="2" charset="2"/>
              <a:buChar char="q"/>
            </a:pPr>
            <a:r>
              <a:rPr lang="en-US" dirty="0"/>
              <a:t>District staff</a:t>
            </a:r>
          </a:p>
          <a:p>
            <a:pPr marL="742950" lvl="1" indent="-285750" algn="just">
              <a:buFont typeface="Wingdings" panose="05000000000000000000" pitchFamily="2" charset="2"/>
              <a:buChar char="q"/>
            </a:pPr>
            <a:r>
              <a:rPr lang="en-US" dirty="0"/>
              <a:t>Applicant Team</a:t>
            </a:r>
          </a:p>
          <a:p>
            <a:pPr marL="742950" lvl="1" indent="-285750" algn="just">
              <a:buFont typeface="Wingdings" panose="05000000000000000000" pitchFamily="2" charset="2"/>
              <a:buChar char="q"/>
            </a:pPr>
            <a:r>
              <a:rPr lang="en-US" dirty="0"/>
              <a:t>What to expect during the interview</a:t>
            </a:r>
          </a:p>
          <a:p>
            <a:pPr algn="just"/>
            <a:endParaRPr lang="en-US" dirty="0"/>
          </a:p>
          <a:p>
            <a:pPr marL="285750" indent="-285750" algn="just">
              <a:buFont typeface="Wingdings" panose="05000000000000000000" pitchFamily="2" charset="2"/>
              <a:buChar char="q"/>
            </a:pPr>
            <a:r>
              <a:rPr lang="en-US" dirty="0"/>
              <a:t>Questions from District panel – 55-75 minutes</a:t>
            </a:r>
          </a:p>
          <a:p>
            <a:pPr marL="285750" indent="-285750" algn="just">
              <a:buFont typeface="Wingdings" panose="05000000000000000000" pitchFamily="2" charset="2"/>
              <a:buChar char="q"/>
            </a:pPr>
            <a:endParaRPr lang="en-US" dirty="0"/>
          </a:p>
          <a:p>
            <a:pPr marL="285750" indent="-285750" algn="just">
              <a:buFont typeface="Wingdings" panose="05000000000000000000" pitchFamily="2" charset="2"/>
              <a:buChar char="q"/>
            </a:pPr>
            <a:r>
              <a:rPr lang="en-US" dirty="0"/>
              <a:t>Closing and Next Steps – 10-15 minutes</a:t>
            </a:r>
          </a:p>
          <a:p>
            <a:pPr marL="742950" lvl="1" indent="-285750" algn="just">
              <a:buFont typeface="Wingdings" panose="05000000000000000000" pitchFamily="2" charset="2"/>
              <a:buChar char="q"/>
            </a:pPr>
            <a:r>
              <a:rPr lang="en-US" dirty="0"/>
              <a:t>District Lead informs Applicant/Team of follow-up and approximate timeline</a:t>
            </a:r>
          </a:p>
          <a:p>
            <a:pPr marL="742950" lvl="1" indent="-285750" algn="just">
              <a:buFont typeface="Wingdings" panose="05000000000000000000" pitchFamily="2" charset="2"/>
              <a:buChar char="q"/>
            </a:pPr>
            <a:r>
              <a:rPr lang="en-US" dirty="0"/>
              <a:t>Applicant/Team comments</a:t>
            </a:r>
          </a:p>
          <a:p>
            <a:pPr lvl="1" algn="just"/>
            <a:endParaRPr lang="en-US" dirty="0"/>
          </a:p>
        </p:txBody>
      </p:sp>
      <p:pic>
        <p:nvPicPr>
          <p:cNvPr id="4" name="Picture 3" descr="Icon&#10;&#10;Description automatically generated">
            <a:extLst>
              <a:ext uri="{FF2B5EF4-FFF2-40B4-BE49-F238E27FC236}">
                <a16:creationId xmlns:a16="http://schemas.microsoft.com/office/drawing/2014/main" id="{4525722A-79C6-48CD-B135-CD6EB657BDD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572446" y="2431388"/>
            <a:ext cx="3000054" cy="1986500"/>
          </a:xfrm>
          <a:prstGeom prst="rect">
            <a:avLst/>
          </a:prstGeom>
        </p:spPr>
      </p:pic>
    </p:spTree>
    <p:extLst>
      <p:ext uri="{BB962C8B-B14F-4D97-AF65-F5344CB8AC3E}">
        <p14:creationId xmlns:p14="http://schemas.microsoft.com/office/powerpoint/2010/main" val="3424657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7C897C6-901F-410E-B2AC-162ED94B0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9144000" cy="6096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947D0D5-4897-497B-9AFD-7E190160F309}"/>
              </a:ext>
            </a:extLst>
          </p:cNvPr>
          <p:cNvSpPr txBox="1"/>
          <p:nvPr/>
        </p:nvSpPr>
        <p:spPr>
          <a:xfrm>
            <a:off x="369869" y="769395"/>
            <a:ext cx="8404261" cy="954107"/>
          </a:xfrm>
          <a:prstGeom prst="rect">
            <a:avLst/>
          </a:prstGeom>
          <a:noFill/>
        </p:spPr>
        <p:txBody>
          <a:bodyPr wrap="square" rtlCol="0">
            <a:spAutoFit/>
          </a:bodyPr>
          <a:lstStyle/>
          <a:p>
            <a:pPr algn="ctr"/>
            <a:r>
              <a:rPr lang="en-US" sz="4000" b="1" dirty="0"/>
              <a:t>Obtaining the Correct Info</a:t>
            </a:r>
          </a:p>
          <a:p>
            <a:pPr algn="ctr"/>
            <a:endParaRPr lang="en-US" sz="1600" b="1" dirty="0"/>
          </a:p>
        </p:txBody>
      </p:sp>
      <p:sp>
        <p:nvSpPr>
          <p:cNvPr id="15" name="Slide Number Placeholder 14">
            <a:extLst>
              <a:ext uri="{FF2B5EF4-FFF2-40B4-BE49-F238E27FC236}">
                <a16:creationId xmlns:a16="http://schemas.microsoft.com/office/drawing/2014/main" id="{B2FC3720-7BB6-4CD6-A83A-1D86228212F8}"/>
              </a:ext>
            </a:extLst>
          </p:cNvPr>
          <p:cNvSpPr>
            <a:spLocks noGrp="1"/>
          </p:cNvSpPr>
          <p:nvPr>
            <p:ph type="sldNum" sz="quarter" idx="12"/>
          </p:nvPr>
        </p:nvSpPr>
        <p:spPr/>
        <p:txBody>
          <a:bodyPr/>
          <a:lstStyle/>
          <a:p>
            <a:fld id="{CB1E4CB7-CB13-4810-BF18-BE31AFC64F93}" type="slidenum">
              <a:rPr lang="en-US" smtClean="0"/>
              <a:pPr/>
              <a:t>8</a:t>
            </a:fld>
            <a:endParaRPr lang="en-US" sz="750" dirty="0"/>
          </a:p>
        </p:txBody>
      </p:sp>
      <p:sp>
        <p:nvSpPr>
          <p:cNvPr id="7" name="TextBox 6">
            <a:extLst>
              <a:ext uri="{FF2B5EF4-FFF2-40B4-BE49-F238E27FC236}">
                <a16:creationId xmlns:a16="http://schemas.microsoft.com/office/drawing/2014/main" id="{0DC3F13E-CBE1-43C6-8FD7-8DB56CCFE0F4}"/>
              </a:ext>
            </a:extLst>
          </p:cNvPr>
          <p:cNvSpPr txBox="1"/>
          <p:nvPr/>
        </p:nvSpPr>
        <p:spPr>
          <a:xfrm>
            <a:off x="369869" y="54114"/>
            <a:ext cx="2005421" cy="707886"/>
          </a:xfrm>
          <a:prstGeom prst="rect">
            <a:avLst/>
          </a:prstGeom>
          <a:noFill/>
        </p:spPr>
        <p:txBody>
          <a:bodyPr wrap="none" rtlCol="0">
            <a:spAutoFit/>
          </a:bodyPr>
          <a:lstStyle/>
          <a:p>
            <a:r>
              <a:rPr lang="en-US" sz="4000" b="1" dirty="0"/>
              <a:t>WHAT: </a:t>
            </a:r>
          </a:p>
        </p:txBody>
      </p:sp>
      <p:sp>
        <p:nvSpPr>
          <p:cNvPr id="2" name="TextBox 1">
            <a:extLst>
              <a:ext uri="{FF2B5EF4-FFF2-40B4-BE49-F238E27FC236}">
                <a16:creationId xmlns:a16="http://schemas.microsoft.com/office/drawing/2014/main" id="{B606912B-8917-498B-A5B2-D70B85D91D85}"/>
              </a:ext>
            </a:extLst>
          </p:cNvPr>
          <p:cNvSpPr txBox="1"/>
          <p:nvPr/>
        </p:nvSpPr>
        <p:spPr>
          <a:xfrm>
            <a:off x="369868" y="1620719"/>
            <a:ext cx="8404261" cy="4801314"/>
          </a:xfrm>
          <a:prstGeom prst="rect">
            <a:avLst/>
          </a:prstGeom>
          <a:noFill/>
        </p:spPr>
        <p:txBody>
          <a:bodyPr wrap="square" rtlCol="0">
            <a:spAutoFit/>
          </a:bodyPr>
          <a:lstStyle/>
          <a:p>
            <a:pPr algn="ctr"/>
            <a:r>
              <a:rPr lang="en-US" dirty="0"/>
              <a:t>What type of information do you want to receive from the Applicant/Team?</a:t>
            </a:r>
          </a:p>
          <a:p>
            <a:pPr algn="just"/>
            <a:endParaRPr lang="en-US" dirty="0"/>
          </a:p>
          <a:p>
            <a:pPr algn="just"/>
            <a:r>
              <a:rPr lang="en-US" b="1" dirty="0"/>
              <a:t>External validity</a:t>
            </a:r>
          </a:p>
          <a:p>
            <a:pPr algn="just"/>
            <a:r>
              <a:rPr lang="en-US" dirty="0"/>
              <a:t>Does the application reference a sound program structure?</a:t>
            </a:r>
          </a:p>
          <a:p>
            <a:pPr algn="just"/>
            <a:r>
              <a:rPr lang="en-US" dirty="0"/>
              <a:t>Are the procedures based on research or practice?</a:t>
            </a:r>
          </a:p>
          <a:p>
            <a:pPr algn="just"/>
            <a:endParaRPr lang="en-US" b="1" dirty="0"/>
          </a:p>
          <a:p>
            <a:pPr algn="just"/>
            <a:r>
              <a:rPr lang="en-US" b="1" dirty="0"/>
              <a:t>Internal consistency</a:t>
            </a:r>
          </a:p>
          <a:p>
            <a:pPr algn="just"/>
            <a:r>
              <a:rPr lang="en-US" dirty="0"/>
              <a:t>Do the sections align when needed?</a:t>
            </a:r>
          </a:p>
          <a:p>
            <a:pPr algn="just"/>
            <a:r>
              <a:rPr lang="en-US" dirty="0"/>
              <a:t>Does the application reference the District’s procedures?</a:t>
            </a:r>
          </a:p>
          <a:p>
            <a:pPr algn="just"/>
            <a:endParaRPr lang="en-US" dirty="0"/>
          </a:p>
          <a:p>
            <a:pPr algn="just"/>
            <a:r>
              <a:rPr lang="en-US" b="1" dirty="0"/>
              <a:t>Capacity to execute</a:t>
            </a:r>
          </a:p>
          <a:p>
            <a:pPr algn="just"/>
            <a:r>
              <a:rPr lang="en-US" dirty="0"/>
              <a:t>Does the Applicant have the necessary expertise?</a:t>
            </a:r>
          </a:p>
          <a:p>
            <a:pPr algn="just"/>
            <a:r>
              <a:rPr lang="en-US" dirty="0"/>
              <a:t>Are there others involved that have the experience that the Applicant may lack?</a:t>
            </a:r>
          </a:p>
          <a:p>
            <a:pPr algn="just"/>
            <a:endParaRPr lang="en-US" dirty="0"/>
          </a:p>
          <a:p>
            <a:pPr algn="just"/>
            <a:r>
              <a:rPr lang="en-US" b="1" dirty="0"/>
              <a:t>Evidence of success</a:t>
            </a:r>
          </a:p>
          <a:p>
            <a:pPr algn="just"/>
            <a:r>
              <a:rPr lang="en-US" dirty="0"/>
              <a:t>Is the Applicant operating any other charter schools?</a:t>
            </a:r>
          </a:p>
        </p:txBody>
      </p:sp>
    </p:spTree>
    <p:extLst>
      <p:ext uri="{BB962C8B-B14F-4D97-AF65-F5344CB8AC3E}">
        <p14:creationId xmlns:p14="http://schemas.microsoft.com/office/powerpoint/2010/main" val="581141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7C897C6-901F-410E-B2AC-162ED94B0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9144000" cy="6096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947D0D5-4897-497B-9AFD-7E190160F309}"/>
              </a:ext>
            </a:extLst>
          </p:cNvPr>
          <p:cNvSpPr txBox="1"/>
          <p:nvPr/>
        </p:nvSpPr>
        <p:spPr>
          <a:xfrm>
            <a:off x="369869" y="769395"/>
            <a:ext cx="8404261" cy="954107"/>
          </a:xfrm>
          <a:prstGeom prst="rect">
            <a:avLst/>
          </a:prstGeom>
          <a:noFill/>
        </p:spPr>
        <p:txBody>
          <a:bodyPr wrap="square" rtlCol="0">
            <a:spAutoFit/>
          </a:bodyPr>
          <a:lstStyle/>
          <a:p>
            <a:pPr algn="ctr"/>
            <a:r>
              <a:rPr lang="en-US" sz="4000" b="1" dirty="0"/>
              <a:t>Types of Questioning</a:t>
            </a:r>
          </a:p>
          <a:p>
            <a:pPr algn="ctr"/>
            <a:endParaRPr lang="en-US" sz="1600" b="1" dirty="0"/>
          </a:p>
        </p:txBody>
      </p:sp>
      <p:sp>
        <p:nvSpPr>
          <p:cNvPr id="15" name="Slide Number Placeholder 14">
            <a:extLst>
              <a:ext uri="{FF2B5EF4-FFF2-40B4-BE49-F238E27FC236}">
                <a16:creationId xmlns:a16="http://schemas.microsoft.com/office/drawing/2014/main" id="{B2FC3720-7BB6-4CD6-A83A-1D86228212F8}"/>
              </a:ext>
            </a:extLst>
          </p:cNvPr>
          <p:cNvSpPr>
            <a:spLocks noGrp="1"/>
          </p:cNvSpPr>
          <p:nvPr>
            <p:ph type="sldNum" sz="quarter" idx="12"/>
          </p:nvPr>
        </p:nvSpPr>
        <p:spPr/>
        <p:txBody>
          <a:bodyPr/>
          <a:lstStyle/>
          <a:p>
            <a:fld id="{CB1E4CB7-CB13-4810-BF18-BE31AFC64F93}" type="slidenum">
              <a:rPr lang="en-US" smtClean="0"/>
              <a:pPr/>
              <a:t>9</a:t>
            </a:fld>
            <a:endParaRPr lang="en-US" sz="750" dirty="0"/>
          </a:p>
        </p:txBody>
      </p:sp>
      <p:sp>
        <p:nvSpPr>
          <p:cNvPr id="7" name="TextBox 6">
            <a:extLst>
              <a:ext uri="{FF2B5EF4-FFF2-40B4-BE49-F238E27FC236}">
                <a16:creationId xmlns:a16="http://schemas.microsoft.com/office/drawing/2014/main" id="{0DC3F13E-CBE1-43C6-8FD7-8DB56CCFE0F4}"/>
              </a:ext>
            </a:extLst>
          </p:cNvPr>
          <p:cNvSpPr txBox="1"/>
          <p:nvPr/>
        </p:nvSpPr>
        <p:spPr>
          <a:xfrm>
            <a:off x="369869" y="54114"/>
            <a:ext cx="2005421" cy="707886"/>
          </a:xfrm>
          <a:prstGeom prst="rect">
            <a:avLst/>
          </a:prstGeom>
          <a:noFill/>
        </p:spPr>
        <p:txBody>
          <a:bodyPr wrap="none" rtlCol="0">
            <a:spAutoFit/>
          </a:bodyPr>
          <a:lstStyle/>
          <a:p>
            <a:r>
              <a:rPr lang="en-US" sz="4000" b="1" dirty="0"/>
              <a:t>WHAT: </a:t>
            </a:r>
          </a:p>
        </p:txBody>
      </p:sp>
      <p:sp>
        <p:nvSpPr>
          <p:cNvPr id="2" name="TextBox 1">
            <a:extLst>
              <a:ext uri="{FF2B5EF4-FFF2-40B4-BE49-F238E27FC236}">
                <a16:creationId xmlns:a16="http://schemas.microsoft.com/office/drawing/2014/main" id="{B606912B-8917-498B-A5B2-D70B85D91D85}"/>
              </a:ext>
            </a:extLst>
          </p:cNvPr>
          <p:cNvSpPr txBox="1"/>
          <p:nvPr/>
        </p:nvSpPr>
        <p:spPr>
          <a:xfrm>
            <a:off x="369868" y="1723502"/>
            <a:ext cx="8404261" cy="3970318"/>
          </a:xfrm>
          <a:prstGeom prst="rect">
            <a:avLst/>
          </a:prstGeom>
          <a:noFill/>
        </p:spPr>
        <p:txBody>
          <a:bodyPr wrap="square" rtlCol="0">
            <a:spAutoFit/>
          </a:bodyPr>
          <a:lstStyle/>
          <a:p>
            <a:pPr algn="just"/>
            <a:endParaRPr lang="en-US" dirty="0"/>
          </a:p>
          <a:p>
            <a:pPr algn="just"/>
            <a:r>
              <a:rPr lang="en-US" b="1" dirty="0"/>
              <a:t>1. Closed</a:t>
            </a:r>
          </a:p>
          <a:p>
            <a:pPr algn="just"/>
            <a:r>
              <a:rPr lang="en-US" dirty="0"/>
              <a:t>Have you identified a school leader?</a:t>
            </a:r>
          </a:p>
          <a:p>
            <a:pPr algn="just"/>
            <a:r>
              <a:rPr lang="en-US" dirty="0"/>
              <a:t>Do you have a letter of commitment from a reliable funding source?</a:t>
            </a:r>
          </a:p>
          <a:p>
            <a:pPr algn="just"/>
            <a:endParaRPr lang="en-US" b="1" dirty="0"/>
          </a:p>
          <a:p>
            <a:pPr algn="just"/>
            <a:r>
              <a:rPr lang="en-US" b="1" dirty="0"/>
              <a:t>2. Open-ended</a:t>
            </a:r>
          </a:p>
          <a:p>
            <a:pPr algn="just"/>
            <a:r>
              <a:rPr lang="en-US" dirty="0"/>
              <a:t>What criteria did/will you use to select a school leader?</a:t>
            </a:r>
          </a:p>
          <a:p>
            <a:pPr algn="just"/>
            <a:r>
              <a:rPr lang="en-US" dirty="0"/>
              <a:t>Describe the function of the ELL Committee.</a:t>
            </a:r>
          </a:p>
          <a:p>
            <a:pPr algn="just"/>
            <a:endParaRPr lang="en-US" dirty="0"/>
          </a:p>
          <a:p>
            <a:pPr algn="just"/>
            <a:r>
              <a:rPr lang="en-US" b="1" dirty="0"/>
              <a:t>3. Scenarios</a:t>
            </a:r>
          </a:p>
          <a:p>
            <a:pPr algn="just"/>
            <a:r>
              <a:rPr lang="en-US" dirty="0"/>
              <a:t>What will you do if enrollment is 20% below expectations?</a:t>
            </a:r>
          </a:p>
          <a:p>
            <a:pPr algn="just"/>
            <a:r>
              <a:rPr lang="en-US" dirty="0"/>
              <a:t>Suppose the standardized test scores come back well below your targets. What steps will the governing board take?</a:t>
            </a:r>
          </a:p>
          <a:p>
            <a:pPr algn="just"/>
            <a:endParaRPr lang="en-US" dirty="0"/>
          </a:p>
        </p:txBody>
      </p:sp>
    </p:spTree>
    <p:extLst>
      <p:ext uri="{BB962C8B-B14F-4D97-AF65-F5344CB8AC3E}">
        <p14:creationId xmlns:p14="http://schemas.microsoft.com/office/powerpoint/2010/main" val="1088652479"/>
      </p:ext>
    </p:extLst>
  </p:cSld>
  <p:clrMapOvr>
    <a:masterClrMapping/>
  </p:clrMapOvr>
</p:sld>
</file>

<file path=ppt/theme/theme1.xml><?xml version="1.0" encoding="utf-8"?>
<a:theme xmlns:a="http://schemas.openxmlformats.org/drawingml/2006/main" name="PrismaticVTI">
  <a:themeElements>
    <a:clrScheme name="AnalogousFromLightSeedRightStep">
      <a:dk1>
        <a:srgbClr val="000000"/>
      </a:dk1>
      <a:lt1>
        <a:srgbClr val="FFFFFF"/>
      </a:lt1>
      <a:dk2>
        <a:srgbClr val="292441"/>
      </a:dk2>
      <a:lt2>
        <a:srgbClr val="E8E6E2"/>
      </a:lt2>
      <a:accent1>
        <a:srgbClr val="8C9ED1"/>
      </a:accent1>
      <a:accent2>
        <a:srgbClr val="7F72C7"/>
      </a:accent2>
      <a:accent3>
        <a:srgbClr val="B38CD1"/>
      </a:accent3>
      <a:accent4>
        <a:srgbClr val="C672C7"/>
      </a:accent4>
      <a:accent5>
        <a:srgbClr val="D18CB5"/>
      </a:accent5>
      <a:accent6>
        <a:srgbClr val="C77281"/>
      </a:accent6>
      <a:hlink>
        <a:srgbClr val="908157"/>
      </a:hlink>
      <a:folHlink>
        <a:srgbClr val="7F7F7F"/>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1590</Words>
  <Application>Microsoft Office PowerPoint</Application>
  <PresentationFormat>On-screen Show (4:3)</PresentationFormat>
  <Paragraphs>236</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Aharoni</vt:lpstr>
      <vt:lpstr>Arial</vt:lpstr>
      <vt:lpstr>Avenir Next LT Pro</vt:lpstr>
      <vt:lpstr>Bradley Hand ITC</vt:lpstr>
      <vt:lpstr>Calibri</vt:lpstr>
      <vt:lpstr>Franklin Gothic</vt:lpstr>
      <vt:lpstr>Franklin Gothic Book</vt:lpstr>
      <vt:lpstr>Libre Franklin</vt:lpstr>
      <vt:lpstr>Wingdings</vt:lpstr>
      <vt:lpstr>PrismaticVTI</vt:lpstr>
      <vt:lpstr>PowerPoint Presentation</vt:lpstr>
      <vt:lpstr>PowerPoint Presentation</vt:lpstr>
      <vt:lpstr>Best Practices in Charter School Authorizing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Rhonda L. Stephanik</dc:creator>
  <cp:lastModifiedBy>Melissa Brady</cp:lastModifiedBy>
  <cp:revision>4</cp:revision>
  <dcterms:created xsi:type="dcterms:W3CDTF">2021-02-18T22:23:49Z</dcterms:created>
  <dcterms:modified xsi:type="dcterms:W3CDTF">2021-02-22T13:31:07Z</dcterms:modified>
</cp:coreProperties>
</file>