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165012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170479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1EA789-58C5-49B9-A13A-9F2CE850AAB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4883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B2EEF92-4F88-4695-A75E-3B300C7AE0C5}"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3021759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B2EEF92-4F88-4695-A75E-3B300C7AE0C5}"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1EA789-58C5-49B9-A13A-9F2CE850AAB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5000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B2EEF92-4F88-4695-A75E-3B300C7AE0C5}"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123034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1566024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346078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218778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2EEF92-4F88-4695-A75E-3B300C7AE0C5}"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65617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2EEF92-4F88-4695-A75E-3B300C7AE0C5}"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924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2EEF92-4F88-4695-A75E-3B300C7AE0C5}"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113573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2EEF92-4F88-4695-A75E-3B300C7AE0C5}"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410522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EEF92-4F88-4695-A75E-3B300C7AE0C5}"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237077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2EEF92-4F88-4695-A75E-3B300C7AE0C5}"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68336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2EEF92-4F88-4695-A75E-3B300C7AE0C5}"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1EA789-58C5-49B9-A13A-9F2CE850AABA}" type="slidenum">
              <a:rPr lang="en-US" smtClean="0"/>
              <a:t>‹#›</a:t>
            </a:fld>
            <a:endParaRPr lang="en-US"/>
          </a:p>
        </p:txBody>
      </p:sp>
    </p:spTree>
    <p:extLst>
      <p:ext uri="{BB962C8B-B14F-4D97-AF65-F5344CB8AC3E}">
        <p14:creationId xmlns:p14="http://schemas.microsoft.com/office/powerpoint/2010/main" val="1006782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2EEF92-4F88-4695-A75E-3B300C7AE0C5}" type="datetimeFigureOut">
              <a:rPr lang="en-US" smtClean="0"/>
              <a:t>4/14/2021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1EA789-58C5-49B9-A13A-9F2CE850AABA}" type="slidenum">
              <a:rPr lang="en-US" smtClean="0"/>
              <a:t>‹#›</a:t>
            </a:fld>
            <a:endParaRPr lang="en-US"/>
          </a:p>
        </p:txBody>
      </p:sp>
    </p:spTree>
    <p:extLst>
      <p:ext uri="{BB962C8B-B14F-4D97-AF65-F5344CB8AC3E}">
        <p14:creationId xmlns:p14="http://schemas.microsoft.com/office/powerpoint/2010/main" val="16600215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p:txBody>
          <a:bodyPr anchor="t">
            <a:normAutofit/>
          </a:bodyPr>
          <a:lstStyle/>
          <a:p>
            <a:r>
              <a:rPr lang="en-US" sz="1400" b="1" dirty="0"/>
              <a:t>LIMITATION ON TERMS OF OFFICE FOR MEMBERS OF A DISTRICT 51 SCHOOL BOARD</a:t>
            </a:r>
            <a:r>
              <a:rPr lang="en-US" sz="1400" dirty="0"/>
              <a:t>.—Proposing an amendment to the State Constitution to limit terms for school board members by prohibiting incumbent members who have held the office for the preceding eight years from appearing on a ballot for reelection to that office and to specify that the amendment only applies to terms of office beginning on or after November 8, 2022.</a:t>
            </a:r>
            <a:br>
              <a:rPr lang="en-US" sz="1400" dirty="0"/>
            </a:br>
            <a:br>
              <a:rPr lang="en-US" sz="1400" dirty="0"/>
            </a:br>
            <a:r>
              <a:rPr lang="en-US" sz="1400" dirty="0"/>
              <a:t>Both Bills are identical and have undergone the first reading as </a:t>
            </a:r>
            <a:r>
              <a:rPr lang="en-US" sz="1400"/>
              <a:t>of 3/2/2021.</a:t>
            </a:r>
            <a:endParaRPr lang="en-US" sz="1400"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589212" y="1269069"/>
            <a:ext cx="8915399" cy="1126283"/>
          </a:xfrm>
        </p:spPr>
        <p:txBody>
          <a:bodyPr>
            <a:normAutofit/>
          </a:bodyPr>
          <a:lstStyle/>
          <a:p>
            <a:r>
              <a:rPr lang="en-US" sz="3200" b="1" dirty="0"/>
              <a:t>HB 0011- </a:t>
            </a:r>
            <a:r>
              <a:rPr lang="en-US" b="1" dirty="0"/>
              <a:t>Limitation on Terms of Office for District School Board Members</a:t>
            </a:r>
          </a:p>
          <a:p>
            <a:r>
              <a:rPr lang="en-US" b="1" dirty="0"/>
              <a:t>SB 1642 – Related Bill</a:t>
            </a:r>
          </a:p>
        </p:txBody>
      </p:sp>
    </p:spTree>
    <p:extLst>
      <p:ext uri="{BB962C8B-B14F-4D97-AF65-F5344CB8AC3E}">
        <p14:creationId xmlns:p14="http://schemas.microsoft.com/office/powerpoint/2010/main" val="1855210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2334237"/>
          </a:xfrm>
        </p:spPr>
        <p:txBody>
          <a:bodyPr anchor="t">
            <a:normAutofit fontScale="90000"/>
          </a:bodyPr>
          <a:lstStyle/>
          <a:p>
            <a:r>
              <a:rPr lang="en-US" sz="1400" dirty="0"/>
              <a:t>The Bill would include</a:t>
            </a:r>
            <a:r>
              <a:rPr lang="en-US" sz="1400" i="1" dirty="0"/>
              <a:t> </a:t>
            </a:r>
            <a:r>
              <a:rPr lang="en-US" sz="1400" dirty="0"/>
              <a:t>ELL students in certain instructional programs and require that certain statewide assessments be waived for ELL’s under specified circumstances.</a:t>
            </a:r>
            <a:br>
              <a:rPr lang="en-US" sz="1400" dirty="0"/>
            </a:br>
            <a:br>
              <a:rPr lang="en-US" sz="1400" dirty="0"/>
            </a:br>
            <a:r>
              <a:rPr lang="en-US" sz="1400" dirty="0"/>
              <a:t>1) SWD’s and ELL’s will be eligible to take the Florida Alternate Assessment: specified instruction to prepare SWD’s and ELL’s in the core content knowledge and skills necessary for grade-to-grade progression and high school graduation.</a:t>
            </a:r>
            <a:br>
              <a:rPr lang="en-US" sz="1400" dirty="0"/>
            </a:br>
            <a:br>
              <a:rPr lang="en-US" sz="1400" dirty="0"/>
            </a:br>
            <a:r>
              <a:rPr lang="en-US" sz="1400" dirty="0"/>
              <a:t>2) Allows for SWD’s and ELL’s to have assessment results waived for the purpose of receiving a course grade and a standard high school diploma. Must be included in the IEP or defined by the ELL committee.</a:t>
            </a:r>
            <a:br>
              <a:rPr lang="en-US" sz="1400" dirty="0"/>
            </a:br>
            <a:br>
              <a:rPr lang="en-US" sz="2000" b="1" u="sng" dirty="0"/>
            </a:b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fontScale="92500"/>
          </a:bodyPr>
          <a:lstStyle/>
          <a:p>
            <a:r>
              <a:rPr lang="en-US" sz="3200" b="1" dirty="0"/>
              <a:t>HB – 0199 – </a:t>
            </a:r>
            <a:r>
              <a:rPr lang="en-US" sz="2200" b="1" dirty="0"/>
              <a:t>Students with Limited English Language Proficiency</a:t>
            </a:r>
          </a:p>
          <a:p>
            <a:r>
              <a:rPr lang="en-US" sz="2200" b="1" dirty="0"/>
              <a:t>Related Bill – SB 1424</a:t>
            </a:r>
          </a:p>
        </p:txBody>
      </p:sp>
      <p:sp>
        <p:nvSpPr>
          <p:cNvPr id="4" name="Subtitle 2">
            <a:extLst>
              <a:ext uri="{FF2B5EF4-FFF2-40B4-BE49-F238E27FC236}">
                <a16:creationId xmlns:a16="http://schemas.microsoft.com/office/drawing/2014/main" id="{D5274A05-4B7F-4761-8B57-6790C6D12BEA}"/>
              </a:ext>
            </a:extLst>
          </p:cNvPr>
          <p:cNvSpPr txBox="1">
            <a:spLocks/>
          </p:cNvSpPr>
          <p:nvPr/>
        </p:nvSpPr>
        <p:spPr>
          <a:xfrm>
            <a:off x="2480155" y="3577132"/>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3200" b="1" dirty="0"/>
              <a:t>SB 0202– </a:t>
            </a:r>
            <a:r>
              <a:rPr lang="en-US" sz="2200" b="1" dirty="0"/>
              <a:t>Standard High School Diploma Award Requirements</a:t>
            </a:r>
          </a:p>
        </p:txBody>
      </p:sp>
      <p:sp>
        <p:nvSpPr>
          <p:cNvPr id="5" name="Title 1">
            <a:extLst>
              <a:ext uri="{FF2B5EF4-FFF2-40B4-BE49-F238E27FC236}">
                <a16:creationId xmlns:a16="http://schemas.microsoft.com/office/drawing/2014/main" id="{56BA9973-3654-4485-8400-D4B5AB53C74C}"/>
              </a:ext>
            </a:extLst>
          </p:cNvPr>
          <p:cNvSpPr txBox="1">
            <a:spLocks/>
          </p:cNvSpPr>
          <p:nvPr/>
        </p:nvSpPr>
        <p:spPr>
          <a:xfrm>
            <a:off x="2480155" y="4717384"/>
            <a:ext cx="8915399" cy="120943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300" dirty="0"/>
              <a:t>This bill would require students entering 9</a:t>
            </a:r>
            <a:r>
              <a:rPr lang="en-US" sz="1300" baseline="30000" dirty="0"/>
              <a:t>th</a:t>
            </a:r>
            <a:r>
              <a:rPr lang="en-US" sz="1300" dirty="0"/>
              <a:t> grade in the 2022-23 school year, and continuing from there, to submit a Free Application for Federal Student Aid in order to be awarded a standard high school diploma. The student (if 18 or older) or student’s parent can submit a letter declining to submit the application and would qualify for an exemption to this rule.</a:t>
            </a:r>
            <a:br>
              <a:rPr lang="en-US" sz="1400" dirty="0"/>
            </a:br>
            <a:endParaRPr lang="en-US" sz="2000" b="1" u="sng" dirty="0"/>
          </a:p>
        </p:txBody>
      </p:sp>
    </p:spTree>
    <p:extLst>
      <p:ext uri="{BB962C8B-B14F-4D97-AF65-F5344CB8AC3E}">
        <p14:creationId xmlns:p14="http://schemas.microsoft.com/office/powerpoint/2010/main" val="179100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4" y="1472563"/>
            <a:ext cx="8915399" cy="4020424"/>
          </a:xfrm>
        </p:spPr>
        <p:txBody>
          <a:bodyPr anchor="t">
            <a:normAutofit fontScale="90000"/>
          </a:bodyPr>
          <a:lstStyle/>
          <a:p>
            <a:r>
              <a:rPr lang="en-US" sz="1400" dirty="0"/>
              <a:t>This bill requires that within the first 30 days of the school year, each public school shall screen each student in kindergarten through grade 3 for dyslexia using a dyslexia diagnostic assessment screener. </a:t>
            </a:r>
            <a:br>
              <a:rPr lang="en-US" sz="1400" dirty="0"/>
            </a:br>
            <a:br>
              <a:rPr lang="en-US" sz="1400" dirty="0"/>
            </a:br>
            <a:r>
              <a:rPr lang="en-US" sz="1400" dirty="0"/>
              <a:t>1) Each public school student in kindergarten through grade 3 who exhibits a substantial deficiency in reading at any time, as demonstrated through his or her performance on a dyslexia diagnostic assessment screener approved and developed by the State Board of Education, must be placed in an intensive remedial intervention program. </a:t>
            </a:r>
            <a:br>
              <a:rPr lang="en-US" sz="1400" dirty="0"/>
            </a:br>
            <a:br>
              <a:rPr lang="en-US" sz="1400" dirty="0"/>
            </a:br>
            <a:r>
              <a:rPr lang="en-US" sz="1400" dirty="0"/>
              <a:t>2) Parents must be immediately notified of the student’s deficiency and provided progress reports every 2-weeks and of the process to request a Special Education evaluation.</a:t>
            </a:r>
            <a:br>
              <a:rPr lang="en-US" sz="1400" dirty="0"/>
            </a:br>
            <a:br>
              <a:rPr lang="en-US" sz="1400" dirty="0"/>
            </a:br>
            <a:r>
              <a:rPr lang="en-US" sz="1400" dirty="0"/>
              <a:t>3) Every public school must employ one or more full-time personnel certified through a nationally recognized organization specializing in reading instruction for students with dyslexia.</a:t>
            </a:r>
            <a:br>
              <a:rPr lang="en-US" sz="1400" dirty="0"/>
            </a:br>
            <a:br>
              <a:rPr lang="en-US" sz="1400" dirty="0"/>
            </a:br>
            <a:r>
              <a:rPr lang="en-US" sz="1400" dirty="0"/>
              <a:t>4) The definition of Specific Learning Disability is expanded to include: Dyscalculia, Dysgraphia, and Dyslexia.</a:t>
            </a:r>
            <a:br>
              <a:rPr lang="en-US" sz="1400" dirty="0"/>
            </a:br>
            <a:br>
              <a:rPr lang="en-US" sz="1400" dirty="0"/>
            </a:br>
            <a:r>
              <a:rPr lang="en-US" sz="1400" dirty="0"/>
              <a:t>5) Development of a Dyslexia task force within the DOE.</a:t>
            </a: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lnSpcReduction="10000"/>
          </a:bodyPr>
          <a:lstStyle/>
          <a:p>
            <a:r>
              <a:rPr lang="en-US" sz="3200" b="1" dirty="0"/>
              <a:t>HB 0225 – Dyslexia </a:t>
            </a:r>
          </a:p>
          <a:p>
            <a:r>
              <a:rPr lang="en-US" sz="3200" b="1" dirty="0"/>
              <a:t>Related – SB 0580</a:t>
            </a:r>
            <a:endParaRPr lang="en-US" sz="2200" b="1" dirty="0"/>
          </a:p>
        </p:txBody>
      </p:sp>
      <p:sp>
        <p:nvSpPr>
          <p:cNvPr id="4" name="Subtitle 2">
            <a:extLst>
              <a:ext uri="{FF2B5EF4-FFF2-40B4-BE49-F238E27FC236}">
                <a16:creationId xmlns:a16="http://schemas.microsoft.com/office/drawing/2014/main" id="{DEB88D7D-F2C4-452E-B1F4-D1FF0A91EAF3}"/>
              </a:ext>
            </a:extLst>
          </p:cNvPr>
          <p:cNvSpPr txBox="1">
            <a:spLocks/>
          </p:cNvSpPr>
          <p:nvPr/>
        </p:nvSpPr>
        <p:spPr>
          <a:xfrm>
            <a:off x="2480154" y="5058562"/>
            <a:ext cx="8915399" cy="1126283"/>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3200" b="1" dirty="0"/>
              <a:t>HB 0241 – Parents’ Bill of Rights</a:t>
            </a:r>
          </a:p>
          <a:p>
            <a:r>
              <a:rPr lang="en-US" sz="3200" b="1" dirty="0"/>
              <a:t>Related – SB 0582</a:t>
            </a:r>
            <a:endParaRPr lang="en-US" sz="2200" b="1" dirty="0"/>
          </a:p>
        </p:txBody>
      </p:sp>
      <p:sp>
        <p:nvSpPr>
          <p:cNvPr id="5" name="Title 1">
            <a:extLst>
              <a:ext uri="{FF2B5EF4-FFF2-40B4-BE49-F238E27FC236}">
                <a16:creationId xmlns:a16="http://schemas.microsoft.com/office/drawing/2014/main" id="{27DFE15F-D433-48FD-9F24-003962C53067}"/>
              </a:ext>
            </a:extLst>
          </p:cNvPr>
          <p:cNvSpPr txBox="1">
            <a:spLocks/>
          </p:cNvSpPr>
          <p:nvPr/>
        </p:nvSpPr>
        <p:spPr>
          <a:xfrm>
            <a:off x="2565442" y="5938707"/>
            <a:ext cx="8915399" cy="81443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n-US" sz="1400" dirty="0"/>
            </a:br>
            <a:r>
              <a:rPr lang="en-US" sz="1400" dirty="0"/>
              <a:t>It is recommended that you read the Bill in its entirety. Too much to list on a slide show.</a:t>
            </a:r>
            <a:endParaRPr lang="en-US" sz="2000" b="1" u="sng" dirty="0"/>
          </a:p>
        </p:txBody>
      </p:sp>
    </p:spTree>
    <p:extLst>
      <p:ext uri="{BB962C8B-B14F-4D97-AF65-F5344CB8AC3E}">
        <p14:creationId xmlns:p14="http://schemas.microsoft.com/office/powerpoint/2010/main" val="665245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a:bodyPr>
          <a:lstStyle/>
          <a:p>
            <a:r>
              <a:rPr lang="en-US" sz="1400" dirty="0"/>
              <a:t>Includes the following provisions added to current statutes:</a:t>
            </a:r>
            <a:br>
              <a:rPr lang="en-US" sz="1400" dirty="0"/>
            </a:br>
            <a:br>
              <a:rPr lang="en-US" sz="1400" dirty="0"/>
            </a:br>
            <a:r>
              <a:rPr lang="en-US" sz="1400" dirty="0"/>
              <a:t>1) Charter Schools 1002.33(9)(1) – charter schools must include the school’s graduation rates, student results on statewide and standardized assessments on their websites.</a:t>
            </a:r>
            <a:br>
              <a:rPr lang="en-US" sz="1400" dirty="0"/>
            </a:br>
            <a:br>
              <a:rPr lang="en-US" sz="1400" dirty="0"/>
            </a:br>
            <a:r>
              <a:rPr lang="en-US" sz="1400" dirty="0"/>
              <a:t>2) Charter Schools 1002.33(12)(f) – Includes the provision that charter school teachers MUST be certified as required by 1012 and must, at a minimum, have received a bachelor’s degree.</a:t>
            </a:r>
            <a:br>
              <a:rPr lang="en-US" sz="1400" dirty="0"/>
            </a:br>
            <a:br>
              <a:rPr lang="en-US" sz="1400" dirty="0"/>
            </a:br>
            <a:r>
              <a:rPr lang="en-US" sz="1400" dirty="0"/>
              <a:t>3) Charter Schools 1002.33(18)(a) – Charter Schools shall comply with the State Requirements for Educational Facilities of the Florida Building Code adopted pursuant to 1013.37 (removing the Florida Building Code language and the language stating that charter schools are not required to comply with SREF. Also changes the language with regard to Local governing authorities from </a:t>
            </a:r>
            <a:r>
              <a:rPr lang="en-US" sz="1400" b="1" dirty="0"/>
              <a:t>shall not </a:t>
            </a:r>
            <a:r>
              <a:rPr lang="en-US" sz="1400" dirty="0"/>
              <a:t>to </a:t>
            </a:r>
            <a:r>
              <a:rPr lang="en-US" sz="1400" b="1" dirty="0"/>
              <a:t>MAY NOT </a:t>
            </a:r>
            <a:r>
              <a:rPr lang="en-US" sz="1400" dirty="0"/>
              <a:t>adopt or impose any local building requirements or restrictions.</a:t>
            </a:r>
            <a:br>
              <a:rPr lang="en-US" sz="1400" dirty="0"/>
            </a:br>
            <a:br>
              <a:rPr lang="en-US" sz="1400" dirty="0"/>
            </a:br>
            <a:r>
              <a:rPr lang="en-US" sz="1400" dirty="0"/>
              <a:t>4) 1003.455 Physical education assessment: each district school board shall provide at least 100 minutes of recess K – 5 (20 consecutive minutes per day) – the language “This requirement does not apply to charter schools” has been removed.</a:t>
            </a:r>
            <a:br>
              <a:rPr lang="en-US" sz="2000" b="1" u="sng" dirty="0"/>
            </a:b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4" y="423583"/>
            <a:ext cx="8915399" cy="1126283"/>
          </a:xfrm>
        </p:spPr>
        <p:txBody>
          <a:bodyPr>
            <a:normAutofit/>
          </a:bodyPr>
          <a:lstStyle/>
          <a:p>
            <a:r>
              <a:rPr lang="en-US" sz="3200" b="1" dirty="0"/>
              <a:t>SB 0254 - Education</a:t>
            </a:r>
            <a:endParaRPr lang="en-US" sz="2200" b="1" dirty="0"/>
          </a:p>
        </p:txBody>
      </p:sp>
    </p:spTree>
    <p:extLst>
      <p:ext uri="{BB962C8B-B14F-4D97-AF65-F5344CB8AC3E}">
        <p14:creationId xmlns:p14="http://schemas.microsoft.com/office/powerpoint/2010/main" val="375140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2443294"/>
          </a:xfrm>
        </p:spPr>
        <p:txBody>
          <a:bodyPr anchor="t">
            <a:normAutofit fontScale="90000"/>
          </a:bodyPr>
          <a:lstStyle/>
          <a:p>
            <a:r>
              <a:rPr lang="en-US" sz="1400" dirty="0"/>
              <a:t>The bill revises current law that allows a district school board to set aside a brief period of time for silent prayer or meditation. Instead, the bill requires each teacher during 1st period to set aside 1 to 2 minutes for a moment of silence. </a:t>
            </a:r>
            <a:br>
              <a:rPr lang="en-US" sz="1400" dirty="0"/>
            </a:br>
            <a:br>
              <a:rPr lang="en-US" sz="2000" dirty="0"/>
            </a:br>
            <a:r>
              <a:rPr lang="en-US" sz="1400" b="1" u="sng" dirty="0"/>
              <a:t>The bill provides that a teacher: </a:t>
            </a:r>
            <a:br>
              <a:rPr lang="en-US" sz="1400" dirty="0"/>
            </a:br>
            <a:r>
              <a:rPr lang="en-US" sz="1400" dirty="0"/>
              <a:t>1) May not make suggestions as to the nature of any reflection that a student may engage in during the moment of silence. </a:t>
            </a:r>
            <a:br>
              <a:rPr lang="en-US" sz="1400" dirty="0"/>
            </a:br>
            <a:br>
              <a:rPr lang="en-US" sz="1400" dirty="0"/>
            </a:br>
            <a:r>
              <a:rPr lang="en-US" sz="1400" dirty="0"/>
              <a:t>2) Must encourage parents or guardians to discuss with their children how best to use the moment of silence.</a:t>
            </a: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4" y="423583"/>
            <a:ext cx="8915399" cy="1126283"/>
          </a:xfrm>
        </p:spPr>
        <p:txBody>
          <a:bodyPr>
            <a:normAutofit/>
          </a:bodyPr>
          <a:lstStyle/>
          <a:p>
            <a:r>
              <a:rPr lang="en-US" sz="3200" b="1" dirty="0"/>
              <a:t>SB 0282 – </a:t>
            </a:r>
            <a:r>
              <a:rPr lang="en-US" sz="2800" b="1" dirty="0"/>
              <a:t>Moments of Silence in Public Schools Related Bill – HB 0529</a:t>
            </a:r>
          </a:p>
        </p:txBody>
      </p:sp>
      <p:sp>
        <p:nvSpPr>
          <p:cNvPr id="4" name="Subtitle 2">
            <a:extLst>
              <a:ext uri="{FF2B5EF4-FFF2-40B4-BE49-F238E27FC236}">
                <a16:creationId xmlns:a16="http://schemas.microsoft.com/office/drawing/2014/main" id="{2BE29686-0C76-450B-B17C-B445F4360A65}"/>
              </a:ext>
            </a:extLst>
          </p:cNvPr>
          <p:cNvSpPr txBox="1">
            <a:spLocks/>
          </p:cNvSpPr>
          <p:nvPr/>
        </p:nvSpPr>
        <p:spPr>
          <a:xfrm>
            <a:off x="2480153" y="3562464"/>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3200" b="1" dirty="0"/>
              <a:t>HB 0383 – </a:t>
            </a:r>
            <a:r>
              <a:rPr lang="en-US" sz="2800" b="1" dirty="0"/>
              <a:t>Involuntary Examinations of Minors Related Bill – SB 0590</a:t>
            </a:r>
          </a:p>
        </p:txBody>
      </p:sp>
      <p:sp>
        <p:nvSpPr>
          <p:cNvPr id="5" name="Title 1">
            <a:extLst>
              <a:ext uri="{FF2B5EF4-FFF2-40B4-BE49-F238E27FC236}">
                <a16:creationId xmlns:a16="http://schemas.microsoft.com/office/drawing/2014/main" id="{D363D176-03AC-4D88-9564-282957B82CC6}"/>
              </a:ext>
            </a:extLst>
          </p:cNvPr>
          <p:cNvSpPr txBox="1">
            <a:spLocks/>
          </p:cNvSpPr>
          <p:nvPr/>
        </p:nvSpPr>
        <p:spPr>
          <a:xfrm>
            <a:off x="2480151" y="4688747"/>
            <a:ext cx="8915399" cy="1871444"/>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dirty="0"/>
              <a:t>The bill requires a public school principal or designee to make a reasonable attempt to notify a student’s parent before the student is transported to a receiving facility for an involuntary examination (Baker Act). </a:t>
            </a:r>
          </a:p>
          <a:p>
            <a:endParaRPr lang="en-US" sz="1400" dirty="0"/>
          </a:p>
          <a:p>
            <a:r>
              <a:rPr lang="en-US" sz="1400" dirty="0"/>
              <a:t>The notification applies to a student’s removal from school grounds, school transportation, or a school-sponsored activity. The bill does not change the allowable delay in parental notification when suspected child abuse has been reported.</a:t>
            </a:r>
          </a:p>
          <a:p>
            <a:endParaRPr lang="en-US" sz="1400" b="1" u="sng" dirty="0"/>
          </a:p>
          <a:p>
            <a:r>
              <a:rPr lang="en-US" sz="1400" dirty="0"/>
              <a:t>A few amendments have been made to the bill as it has passed through committees. </a:t>
            </a:r>
          </a:p>
        </p:txBody>
      </p:sp>
    </p:spTree>
    <p:extLst>
      <p:ext uri="{BB962C8B-B14F-4D97-AF65-F5344CB8AC3E}">
        <p14:creationId xmlns:p14="http://schemas.microsoft.com/office/powerpoint/2010/main" val="1590041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2124512"/>
          </a:xfrm>
        </p:spPr>
        <p:txBody>
          <a:bodyPr anchor="t">
            <a:normAutofit fontScale="90000"/>
          </a:bodyPr>
          <a:lstStyle/>
          <a:p>
            <a:r>
              <a:rPr lang="en-US" sz="1400" dirty="0"/>
              <a:t>The bill amends s. 1002.20, F.S., providing that each school district must notify parents of the right to make a written request to exempt his or her child from the teaching of reproductive health or any disease, including HIV/AIDS. This notification must be through publication on the district website of the curriculum and the process for a parent to exercise this right. </a:t>
            </a:r>
            <a:br>
              <a:rPr lang="en-US" sz="1400" dirty="0"/>
            </a:br>
            <a:br>
              <a:rPr lang="en-US" sz="1400" dirty="0"/>
            </a:br>
            <a:r>
              <a:rPr lang="en-US" sz="1400" dirty="0"/>
              <a:t>The bill amends s. 1003.42, F.S., providing that the curriculum of any teaching of reproductive health or any disease, including HIV/AIDS, and its symptoms, development, and treatment, as part of a required course must be annually approved by a district school board in an open, noticed public meeting.</a:t>
            </a: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4" y="423583"/>
            <a:ext cx="8915399" cy="1126283"/>
          </a:xfrm>
        </p:spPr>
        <p:txBody>
          <a:bodyPr>
            <a:normAutofit lnSpcReduction="10000"/>
          </a:bodyPr>
          <a:lstStyle/>
          <a:p>
            <a:r>
              <a:rPr lang="en-US" sz="3200" b="1" dirty="0"/>
              <a:t>SB 0410 – Materials Harmful to Minors</a:t>
            </a:r>
          </a:p>
          <a:p>
            <a:r>
              <a:rPr lang="en-US" sz="3200" b="1" dirty="0"/>
              <a:t>Related Bill – HB 0545</a:t>
            </a:r>
            <a:endParaRPr lang="en-US" sz="2200" b="1" dirty="0"/>
          </a:p>
        </p:txBody>
      </p:sp>
      <p:sp>
        <p:nvSpPr>
          <p:cNvPr id="4" name="Subtitle 2">
            <a:extLst>
              <a:ext uri="{FF2B5EF4-FFF2-40B4-BE49-F238E27FC236}">
                <a16:creationId xmlns:a16="http://schemas.microsoft.com/office/drawing/2014/main" id="{088C88C1-6538-4550-A253-93D423DFB591}"/>
              </a:ext>
            </a:extLst>
          </p:cNvPr>
          <p:cNvSpPr txBox="1">
            <a:spLocks/>
          </p:cNvSpPr>
          <p:nvPr/>
        </p:nvSpPr>
        <p:spPr>
          <a:xfrm>
            <a:off x="2480154" y="3403134"/>
            <a:ext cx="8915399" cy="1126283"/>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3200" b="1" dirty="0"/>
              <a:t>SB 0554 – </a:t>
            </a:r>
            <a:r>
              <a:rPr lang="en-US" sz="2800" b="1" dirty="0"/>
              <a:t>Human Trafficking Education in Schools</a:t>
            </a:r>
          </a:p>
          <a:p>
            <a:r>
              <a:rPr lang="en-US" sz="2800" b="1" dirty="0"/>
              <a:t>Related Bill – HB 1303, HB 0519 and SB 1094 </a:t>
            </a:r>
          </a:p>
        </p:txBody>
      </p:sp>
      <p:sp>
        <p:nvSpPr>
          <p:cNvPr id="5" name="Title 1">
            <a:extLst>
              <a:ext uri="{FF2B5EF4-FFF2-40B4-BE49-F238E27FC236}">
                <a16:creationId xmlns:a16="http://schemas.microsoft.com/office/drawing/2014/main" id="{3A98230A-0BC4-40BF-97FD-BC2361AA054A}"/>
              </a:ext>
            </a:extLst>
          </p:cNvPr>
          <p:cNvSpPr txBox="1">
            <a:spLocks/>
          </p:cNvSpPr>
          <p:nvPr/>
        </p:nvSpPr>
        <p:spPr>
          <a:xfrm>
            <a:off x="2480153" y="4613246"/>
            <a:ext cx="8915399" cy="2124512"/>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dirty="0"/>
              <a:t>This bill revises the required health education in public schools to include information regarding the dangers and signs of human trafficking and specifies the minimum requirements of the human trafficking education portion of the comprehensive health education curriculum.</a:t>
            </a:r>
          </a:p>
          <a:p>
            <a:endParaRPr lang="en-US" sz="1400" b="1" u="sng" dirty="0"/>
          </a:p>
          <a:p>
            <a:pPr marL="342900" indent="-342900">
              <a:buAutoNum type="arabicParenR"/>
            </a:pPr>
            <a:r>
              <a:rPr lang="en-US" sz="1400" dirty="0"/>
              <a:t>Includes awareness of the signs of human trafficking, resources (National, State and Local)</a:t>
            </a:r>
          </a:p>
          <a:p>
            <a:pPr marL="342900" indent="-342900">
              <a:buAutoNum type="arabicParenR"/>
            </a:pPr>
            <a:r>
              <a:rPr lang="en-US" sz="1400" dirty="0"/>
              <a:t>Strategies to reduce the risk of human trafficking – techniques for setting healthy boundaries and seek assistance</a:t>
            </a:r>
          </a:p>
          <a:p>
            <a:pPr marL="342900" indent="-342900">
              <a:buAutoNum type="arabicParenR"/>
            </a:pPr>
            <a:r>
              <a:rPr lang="en-US" sz="1400" dirty="0"/>
              <a:t>Information on how social media and mobile devices are used for human trafficking</a:t>
            </a:r>
          </a:p>
        </p:txBody>
      </p:sp>
    </p:spTree>
    <p:extLst>
      <p:ext uri="{BB962C8B-B14F-4D97-AF65-F5344CB8AC3E}">
        <p14:creationId xmlns:p14="http://schemas.microsoft.com/office/powerpoint/2010/main" val="3261960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a:bodyPr>
          <a:lstStyle/>
          <a:p>
            <a:r>
              <a:rPr lang="en-US" sz="1600" dirty="0"/>
              <a:t>1) Requiring the Auditor General to conduct certain audits at least every 3</a:t>
            </a:r>
            <a:br>
              <a:rPr lang="en-US" sz="1600" dirty="0"/>
            </a:br>
            <a:r>
              <a:rPr lang="en-US" sz="1600" dirty="0"/>
              <a:t>years instead of annually</a:t>
            </a:r>
            <a:br>
              <a:rPr lang="en-US" sz="1600" dirty="0"/>
            </a:br>
            <a:br>
              <a:rPr lang="en-US" sz="1600" dirty="0"/>
            </a:br>
            <a:r>
              <a:rPr lang="en-US" sz="1600" dirty="0"/>
              <a:t>2) adding certain students to those whom district school boards must provide preferential treatment in the controlled open enrollment process</a:t>
            </a:r>
            <a:br>
              <a:rPr lang="en-US" sz="1600" dirty="0"/>
            </a:br>
            <a:br>
              <a:rPr lang="en-US" sz="1600" dirty="0"/>
            </a:br>
            <a:r>
              <a:rPr lang="en-US" sz="1600" dirty="0"/>
              <a:t>3) establishing the McKay-Gardiner Scholarship Program</a:t>
            </a:r>
            <a:br>
              <a:rPr lang="en-US" sz="1600" dirty="0"/>
            </a:br>
            <a:br>
              <a:rPr lang="en-US" sz="1600" dirty="0"/>
            </a:br>
            <a:r>
              <a:rPr lang="en-US" sz="1600" dirty="0"/>
              <a:t>4) prohibiting a student from participating in the program under certain</a:t>
            </a:r>
            <a:br>
              <a:rPr lang="en-US" sz="1600" dirty="0"/>
            </a:br>
            <a:r>
              <a:rPr lang="en-US" sz="1600" dirty="0"/>
              <a:t>circumstances</a:t>
            </a:r>
            <a:br>
              <a:rPr lang="en-US" sz="1600" dirty="0"/>
            </a:br>
            <a:br>
              <a:rPr lang="en-US" sz="1600" dirty="0"/>
            </a:br>
            <a:r>
              <a:rPr lang="en-US" sz="1600" dirty="0"/>
              <a:t>5) providing that program funding for specified children constitutes their full funding under part V of </a:t>
            </a:r>
            <a:r>
              <a:rPr lang="en-US" sz="1600" dirty="0" err="1"/>
              <a:t>ch.</a:t>
            </a:r>
            <a:r>
              <a:rPr lang="en-US" sz="1600" dirty="0"/>
              <a:t> 1002</a:t>
            </a:r>
            <a:br>
              <a:rPr lang="en-US" sz="1600" dirty="0"/>
            </a:br>
            <a:br>
              <a:rPr lang="en-US" sz="1600" dirty="0"/>
            </a:br>
            <a:r>
              <a:rPr lang="en-US" sz="1600" dirty="0"/>
              <a:t>6) providing commissioner authority and obligations relating to suspending or revoking</a:t>
            </a:r>
            <a:br>
              <a:rPr lang="en-US" sz="1600" dirty="0"/>
            </a:br>
            <a:r>
              <a:rPr lang="fr-FR" sz="1600" dirty="0"/>
              <a:t>program participation, etc</a:t>
            </a:r>
            <a:r>
              <a:rPr lang="fr-FR" sz="1600"/>
              <a:t>. </a:t>
            </a:r>
            <a:br>
              <a:rPr lang="en-US" sz="2000" b="1" u="sng" dirty="0"/>
            </a:b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4" y="423583"/>
            <a:ext cx="8915399" cy="1126283"/>
          </a:xfrm>
        </p:spPr>
        <p:txBody>
          <a:bodyPr>
            <a:normAutofit/>
          </a:bodyPr>
          <a:lstStyle/>
          <a:p>
            <a:r>
              <a:rPr lang="en-US" sz="3200" b="1" dirty="0"/>
              <a:t>SB 0048 Educational Scholarship Programs</a:t>
            </a:r>
            <a:endParaRPr lang="en-US" sz="2200" b="1" dirty="0"/>
          </a:p>
        </p:txBody>
      </p:sp>
    </p:spTree>
    <p:extLst>
      <p:ext uri="{BB962C8B-B14F-4D97-AF65-F5344CB8AC3E}">
        <p14:creationId xmlns:p14="http://schemas.microsoft.com/office/powerpoint/2010/main" val="71240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fontScale="90000"/>
          </a:bodyPr>
          <a:lstStyle/>
          <a:p>
            <a:r>
              <a:rPr lang="en-US" sz="1200" dirty="0"/>
              <a:t>Charter Schools; Authorizes state universities &amp; Florida College System institutions to sponsor charter schools; provides funding; authorizes career &amp; professional academy to be offered by charter school; revises provisions related to charter school reporting, accountability requirements, student population, denial of application, contracts, immediate termination, enrollment preference, curriculum changes, high-performing charter schools, &amp; exceptional student education center programs.</a:t>
            </a:r>
            <a:br>
              <a:rPr lang="en-US" sz="1200" dirty="0"/>
            </a:br>
            <a:br>
              <a:rPr lang="en-US" sz="1200" dirty="0"/>
            </a:br>
            <a:r>
              <a:rPr lang="en-US" sz="1200" dirty="0"/>
              <a:t>• This bill would allow state universities or colleges to solicit, accept, and approve charter school applications and then serve as the charter sponsor.</a:t>
            </a:r>
            <a:br>
              <a:rPr lang="en-US" sz="1200" dirty="0"/>
            </a:br>
            <a:r>
              <a:rPr lang="en-US" sz="1200" dirty="0"/>
              <a:t>• Unlike school districts which must accept and review all charter school applications, colleges and universities would have complete discretion over whether to even consider an application.</a:t>
            </a:r>
            <a:br>
              <a:rPr lang="en-US" sz="1200" dirty="0"/>
            </a:br>
            <a:r>
              <a:rPr lang="en-US" sz="1200" dirty="0"/>
              <a:t>• </a:t>
            </a:r>
            <a:r>
              <a:rPr lang="en-US" sz="1200"/>
              <a:t>Any school </a:t>
            </a:r>
            <a:r>
              <a:rPr lang="en-US" sz="1200" dirty="0"/>
              <a:t>approved under this bill would not be part of the local school district. The college or university would be considered the local education agency instead.</a:t>
            </a:r>
            <a:br>
              <a:rPr lang="en-US" sz="1200" dirty="0"/>
            </a:br>
            <a:br>
              <a:rPr lang="en-US" sz="1200" dirty="0"/>
            </a:br>
            <a:r>
              <a:rPr lang="en-US" sz="1200" u="sng" dirty="0"/>
              <a:t>Questions that have been raised:</a:t>
            </a:r>
            <a:br>
              <a:rPr lang="en-US" sz="1200" u="sng" dirty="0"/>
            </a:br>
            <a:r>
              <a:rPr lang="en-US" sz="1200" dirty="0"/>
              <a:t>1. How would this improve the charter application process and why is an alternated process needed?</a:t>
            </a:r>
            <a:br>
              <a:rPr lang="en-US" sz="1200" dirty="0"/>
            </a:br>
            <a:r>
              <a:rPr lang="en-US" sz="1200" dirty="0"/>
              <a:t>2. How will colleges and universities fulfill IDEA obligations normally fulfilled by school districts?</a:t>
            </a:r>
            <a:br>
              <a:rPr lang="en-US" sz="1200" dirty="0"/>
            </a:br>
            <a:r>
              <a:rPr lang="en-US" sz="1200" dirty="0"/>
              <a:t>3.  How will compliance with safe schools requirements be enforced and how will the lack of accountability college and university boards of trustees have to local voters as compared to locally elected school boards have an impact? </a:t>
            </a:r>
            <a:br>
              <a:rPr lang="en-US" sz="1200" dirty="0"/>
            </a:br>
            <a:br>
              <a:rPr lang="en-US" sz="1200" dirty="0"/>
            </a:br>
            <a:r>
              <a:rPr lang="en-US" sz="1200" dirty="0"/>
              <a:t>Currently a college or university can apply to open a charter school and seek approval from the district in which the school would reside. If it decided to serve students from other districts as well, it would not need to get charter applications approved by all the neighboring districts too so this bill does not provide additional avenues for colleges and universities to serve students in multiple districts.</a:t>
            </a:r>
            <a:br>
              <a:rPr lang="en-US" sz="1200" dirty="0"/>
            </a:br>
            <a:br>
              <a:rPr lang="en-US" sz="1200" dirty="0"/>
            </a:br>
            <a:r>
              <a:rPr lang="en-US" sz="1200" dirty="0"/>
              <a:t>Other than creating a separate charter authorizing process outside of the school districts, it is not clear why the stated goals of this bill could not be reached by inviting colleges and universities to establish additional laboratory schools or simply apply to open their own charter school. Its Senate companion, </a:t>
            </a:r>
            <a:r>
              <a:rPr lang="en-US" sz="1200" b="1" dirty="0"/>
              <a:t>SB 1028 (Hutson)</a:t>
            </a:r>
            <a:r>
              <a:rPr lang="en-US" sz="1200" dirty="0"/>
              <a:t>, passed through the Appropriations Subcommittee on 4/8/21.</a:t>
            </a:r>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a:bodyPr>
          <a:lstStyle/>
          <a:p>
            <a:r>
              <a:rPr lang="en-US" sz="3200" b="1" dirty="0"/>
              <a:t>SB 0051- </a:t>
            </a:r>
            <a:r>
              <a:rPr lang="en-US" b="1" dirty="0"/>
              <a:t>Charter Schools</a:t>
            </a:r>
          </a:p>
          <a:p>
            <a:r>
              <a:rPr lang="en-US" b="1" dirty="0"/>
              <a:t>HB 1031, SB 1028 and SB 1468 Related Bills</a:t>
            </a:r>
          </a:p>
        </p:txBody>
      </p:sp>
    </p:spTree>
    <p:extLst>
      <p:ext uri="{BB962C8B-B14F-4D97-AF65-F5344CB8AC3E}">
        <p14:creationId xmlns:p14="http://schemas.microsoft.com/office/powerpoint/2010/main" val="200358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a:bodyPr>
          <a:lstStyle/>
          <a:p>
            <a:r>
              <a:rPr lang="en-US" sz="1200" dirty="0"/>
              <a:t>CS/SB 1028 adds provisions for public postsecondary institutions to serve as a charter school sponsor, modifies provisions for hope operators, and authorizes a career and professional academy to be offered by a charter school. Specifically, the bill: </a:t>
            </a:r>
            <a:br>
              <a:rPr lang="en-US" sz="1200" dirty="0"/>
            </a:br>
            <a:br>
              <a:rPr lang="en-US" sz="1200" dirty="0"/>
            </a:br>
            <a:r>
              <a:rPr lang="en-US" sz="1200" dirty="0"/>
              <a:t>1. Authorizes state universities and Florida College System (FCS) institutions to solicit applications and sponsor charter schools upon approval by the Department of Education (DOE).</a:t>
            </a:r>
            <a:br>
              <a:rPr lang="en-US" sz="1200" dirty="0"/>
            </a:br>
            <a:br>
              <a:rPr lang="en-US" sz="1200" dirty="0"/>
            </a:br>
            <a:r>
              <a:rPr lang="en-US" sz="1200" dirty="0"/>
              <a:t>2. Provides that a state university sponsored charter school may serve students from multiple school districts to meet regional education or workforce demands, and an FCS sponsored charter school may serve students from any county within the college’s service area to meet workforce demands.</a:t>
            </a:r>
            <a:br>
              <a:rPr lang="en-US" sz="1200" dirty="0"/>
            </a:br>
            <a:br>
              <a:rPr lang="en-US" sz="1200" dirty="0"/>
            </a:br>
            <a:r>
              <a:rPr lang="en-US" sz="1200" dirty="0"/>
              <a:t>3. Authorizes an FCS institution that operates an approved teacher preparation program to operate additional charter schools. </a:t>
            </a:r>
            <a:br>
              <a:rPr lang="en-US" sz="1200" dirty="0"/>
            </a:br>
            <a:br>
              <a:rPr lang="en-US" sz="1200" dirty="0"/>
            </a:br>
            <a:r>
              <a:rPr lang="en-US" sz="1200" dirty="0"/>
              <a:t>4. Provides that the board of trustees of a sponsoring state university or FCS institution charter school is a local educational agency for the purpose of receiving federal funds and accepting responsibility for all requirements in that role. </a:t>
            </a:r>
            <a:br>
              <a:rPr lang="en-US" sz="1200" dirty="0"/>
            </a:br>
            <a:br>
              <a:rPr lang="en-US" sz="1200" dirty="0"/>
            </a:br>
            <a:r>
              <a:rPr lang="en-US" sz="1200" dirty="0"/>
              <a:t>5. Provides that students attending a state university or FCS institution sponsored charter school are not to be included in the school district’s grade calculation. </a:t>
            </a:r>
            <a:br>
              <a:rPr lang="en-US" sz="1200" dirty="0"/>
            </a:br>
            <a:br>
              <a:rPr lang="en-US" sz="1200" dirty="0"/>
            </a:br>
            <a:r>
              <a:rPr lang="en-US" sz="1200" dirty="0"/>
              <a:t>5. Establishes operational funding and capital outlay funding formulas for charter schools sponsored by a state university or FCS institution. </a:t>
            </a:r>
            <a:br>
              <a:rPr lang="en-US" sz="1200" dirty="0"/>
            </a:br>
            <a:br>
              <a:rPr lang="en-US" sz="1200" dirty="0"/>
            </a:br>
            <a:r>
              <a:rPr lang="en-US" sz="1200" dirty="0"/>
              <a:t>6. Requires the DOE to collaborate to develop a charter school sponsor evaluation framework.</a:t>
            </a:r>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a:bodyPr>
          <a:lstStyle/>
          <a:p>
            <a:r>
              <a:rPr lang="en-US" sz="3200" b="1" dirty="0"/>
              <a:t>SB 1028- </a:t>
            </a:r>
            <a:r>
              <a:rPr lang="en-US" b="1" dirty="0"/>
              <a:t>Charter Schools</a:t>
            </a:r>
          </a:p>
          <a:p>
            <a:r>
              <a:rPr lang="en-US" b="1" dirty="0"/>
              <a:t>HB 1031, HB 0051 and SB 1468 Related Bills</a:t>
            </a:r>
          </a:p>
        </p:txBody>
      </p:sp>
    </p:spTree>
    <p:extLst>
      <p:ext uri="{BB962C8B-B14F-4D97-AF65-F5344CB8AC3E}">
        <p14:creationId xmlns:p14="http://schemas.microsoft.com/office/powerpoint/2010/main" val="359530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fontScale="90000"/>
          </a:bodyPr>
          <a:lstStyle/>
          <a:p>
            <a:r>
              <a:rPr lang="en-US" sz="1200" dirty="0"/>
              <a:t>7. Authorizes charter schools to provide career and professional academies and revises charter school enrollment limitations. </a:t>
            </a:r>
            <a:br>
              <a:rPr lang="en-US" sz="1200" dirty="0"/>
            </a:br>
            <a:br>
              <a:rPr lang="en-US" sz="1200" dirty="0"/>
            </a:br>
            <a:r>
              <a:rPr lang="en-US" sz="1200" dirty="0"/>
              <a:t>8. Adds hope operators to the list of entities required to perform an annual financial audit. Additionally, the bill modifies s. 1002.333, F.S., by providing that a hope operator, rather than each school of hope it operates, is the entity responsible for providing quarterly financial statements to the school district and meeting annual financial audit requirements. </a:t>
            </a:r>
            <a:br>
              <a:rPr lang="en-US" sz="1200" dirty="0"/>
            </a:br>
            <a:br>
              <a:rPr lang="en-US" sz="1200" dirty="0"/>
            </a:br>
            <a:r>
              <a:rPr lang="en-US" sz="1200" dirty="0"/>
              <a:t>9. Modifies provisions that a high-performing charter school may submit two applications for a charter school within the state to be opened at a time determined by the high-performing charter school. </a:t>
            </a:r>
            <a:br>
              <a:rPr lang="en-US" sz="1200" dirty="0"/>
            </a:br>
            <a:br>
              <a:rPr lang="en-US" sz="1200" dirty="0"/>
            </a:br>
            <a:r>
              <a:rPr lang="en-US" sz="1200" dirty="0"/>
              <a:t>10. Clarifies that instructional and noninstructional personnel at a school of hope must file with the school of hope, rather than the district school board as other charter schools do, a complete set of fingerprints taken by an authorized law enforcement agency or other recognized entity. </a:t>
            </a:r>
            <a:br>
              <a:rPr lang="en-US" sz="1200" dirty="0"/>
            </a:br>
            <a:br>
              <a:rPr lang="en-US" sz="1200" dirty="0"/>
            </a:br>
            <a:r>
              <a:rPr lang="en-US" sz="1200" dirty="0"/>
              <a:t>11. Authorizes a charter school that is an exceptional student education center that receives a rating of “maintaining” or higher may replicate its educational program.</a:t>
            </a:r>
            <a:br>
              <a:rPr lang="en-US" sz="1200" dirty="0"/>
            </a:br>
            <a:br>
              <a:rPr lang="en-US" sz="1200" dirty="0"/>
            </a:br>
            <a:br>
              <a:rPr lang="en-US" sz="1200" dirty="0"/>
            </a:br>
            <a:r>
              <a:rPr lang="en-US" sz="1200" dirty="0"/>
              <a:t>***The bill modifies s. 1002.33, F.S., by repealing an obsolete August 1 application deadline and specifying that each sponsor’s report to the DOE must reflect the applications it receives by the February 1 deadline. The bill modifies the charter school application process to specify that an application may be submitted at any time, rather than by February 1. </a:t>
            </a:r>
            <a:br>
              <a:rPr lang="en-US" sz="1200" dirty="0"/>
            </a:br>
            <a:br>
              <a:rPr lang="en-US" sz="1200" dirty="0"/>
            </a:br>
            <a:r>
              <a:rPr lang="en-US" sz="1200" dirty="0"/>
              <a:t>Additionally, the bill allows a charter school to be opened at a time determined by the applicant and removes the requirement that the charter school initial startup commences with the beginning of the public school calendar for the district where the charter is granted</a:t>
            </a:r>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a:bodyPr>
          <a:lstStyle/>
          <a:p>
            <a:r>
              <a:rPr lang="en-US" sz="3200" b="1" dirty="0"/>
              <a:t>SB 1028- </a:t>
            </a:r>
            <a:r>
              <a:rPr lang="en-US" b="1" dirty="0"/>
              <a:t>Charter Schools</a:t>
            </a:r>
          </a:p>
          <a:p>
            <a:r>
              <a:rPr lang="en-US" b="1" dirty="0"/>
              <a:t>HB 1031, HB 0051 and SB 1468 Related Bills</a:t>
            </a:r>
          </a:p>
        </p:txBody>
      </p:sp>
    </p:spTree>
    <p:extLst>
      <p:ext uri="{BB962C8B-B14F-4D97-AF65-F5344CB8AC3E}">
        <p14:creationId xmlns:p14="http://schemas.microsoft.com/office/powerpoint/2010/main" val="31718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a:bodyPr>
          <a:lstStyle/>
          <a:p>
            <a:r>
              <a:rPr lang="en-US" sz="1200" dirty="0"/>
              <a:t>The bill revises certain provisions related to charter schools and virtual instruction providers to:</a:t>
            </a:r>
            <a:br>
              <a:rPr lang="en-US" sz="1200" dirty="0"/>
            </a:br>
            <a:br>
              <a:rPr lang="en-US" sz="1200" dirty="0"/>
            </a:br>
            <a:r>
              <a:rPr lang="en-US" sz="1200" dirty="0"/>
              <a:t>1. Allow charter school applications to be reviewed and approved by a newly created Charter School Review Commission (CSRC). </a:t>
            </a:r>
            <a:br>
              <a:rPr lang="en-US" sz="1200" dirty="0"/>
            </a:br>
            <a:br>
              <a:rPr lang="en-US" sz="1200" dirty="0"/>
            </a:br>
            <a:r>
              <a:rPr lang="en-US" sz="1200" dirty="0"/>
              <a:t>2. Authorize the Commissioner of Education to select the members of the CSRC. </a:t>
            </a:r>
            <a:br>
              <a:rPr lang="en-US" sz="1200" dirty="0"/>
            </a:br>
            <a:br>
              <a:rPr lang="en-US" sz="1200" dirty="0"/>
            </a:br>
            <a:r>
              <a:rPr lang="en-US" sz="1200" dirty="0"/>
              <a:t>3. Require a school district to sponsor and supervise a charter school authorized by the CSRC. </a:t>
            </a:r>
            <a:br>
              <a:rPr lang="en-US" sz="1200" dirty="0"/>
            </a:br>
            <a:br>
              <a:rPr lang="en-US" sz="1200" dirty="0"/>
            </a:br>
            <a:r>
              <a:rPr lang="en-US" sz="1200" dirty="0"/>
              <a:t>4. Allow charter school applications to be received and considered by a sponsor at any time during the calendar year and for a charter school to be opened at a time determined by the applicant.</a:t>
            </a:r>
            <a:br>
              <a:rPr lang="en-US" sz="1200" dirty="0"/>
            </a:br>
            <a:br>
              <a:rPr lang="en-US" sz="1200" dirty="0"/>
            </a:br>
            <a:r>
              <a:rPr lang="en-US" sz="1200" dirty="0"/>
              <a:t>5. Allow a virtual charter school to offer part-time instruction and contract with any public or charter school to provide a course the school does not provide. </a:t>
            </a:r>
            <a:br>
              <a:rPr lang="en-US" sz="1200" dirty="0"/>
            </a:br>
            <a:br>
              <a:rPr lang="en-US" sz="1200" dirty="0"/>
            </a:br>
            <a:r>
              <a:rPr lang="en-US" sz="1200" dirty="0"/>
              <a:t>6. Allow virtual instruction programs to meet monthly parent-teacher and student-teacher communication requirements by means other than a telephone call. </a:t>
            </a:r>
            <a:br>
              <a:rPr lang="en-US" sz="1200" dirty="0"/>
            </a:br>
            <a:br>
              <a:rPr lang="en-US" sz="1200" dirty="0"/>
            </a:br>
            <a:r>
              <a:rPr lang="en-US" sz="1200" dirty="0"/>
              <a:t>7. Expand the use of unrestricted current and capital assets to other charter schools within the state which are operated by a not-for-profit or municipal entity within the state. </a:t>
            </a:r>
            <a:br>
              <a:rPr lang="en-US" sz="1200" dirty="0"/>
            </a:br>
            <a:br>
              <a:rPr lang="en-US" sz="1200" dirty="0"/>
            </a:br>
            <a:r>
              <a:rPr lang="en-US" sz="1200" dirty="0"/>
              <a:t>8. Allow a high-performing charter school to submit two applications at a time instead of two per year so long as each previous charter school application is withdrawn or has commenced operation.</a:t>
            </a:r>
            <a:br>
              <a:rPr lang="en-US" sz="1200" dirty="0"/>
            </a:br>
            <a:br>
              <a:rPr lang="en-US" sz="1200" dirty="0"/>
            </a:br>
            <a:r>
              <a:rPr lang="en-US" sz="1200" dirty="0"/>
              <a:t>Bill is currently in Education &amp; Employment Committee – SB 1468 includes the same language.</a:t>
            </a:r>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a:bodyPr>
          <a:lstStyle/>
          <a:p>
            <a:r>
              <a:rPr lang="en-US" sz="3200" b="1" dirty="0"/>
              <a:t>HB 1031-</a:t>
            </a:r>
            <a:r>
              <a:rPr lang="en-US" b="1" dirty="0"/>
              <a:t>Charter Schools</a:t>
            </a:r>
          </a:p>
          <a:p>
            <a:r>
              <a:rPr lang="en-US" b="1" dirty="0"/>
              <a:t>SB 1028, HB 0051 and SB 1468 Related Bills, SB 1419, SB 1300</a:t>
            </a:r>
          </a:p>
        </p:txBody>
      </p:sp>
    </p:spTree>
    <p:extLst>
      <p:ext uri="{BB962C8B-B14F-4D97-AF65-F5344CB8AC3E}">
        <p14:creationId xmlns:p14="http://schemas.microsoft.com/office/powerpoint/2010/main" val="341908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fontScale="90000"/>
          </a:bodyPr>
          <a:lstStyle/>
          <a:p>
            <a:r>
              <a:rPr lang="en-US" sz="1400" dirty="0"/>
              <a:t>Requires DOE to prepare standards &amp; curriculum related to history of African Americans; authorizes DOE to seek input from or contract with specified entities to develop specified training &amp; resources relating to </a:t>
            </a:r>
            <a:r>
              <a:rPr lang="en-US" sz="1400"/>
              <a:t>such instruction.</a:t>
            </a:r>
            <a:br>
              <a:rPr lang="en-US" sz="1400" dirty="0"/>
            </a:br>
            <a:r>
              <a:rPr lang="en-US" sz="1400" dirty="0"/>
              <a:t>Beginning in the 2022-23 SY DOE will  annually verify that each school district, charter school and private school (that accepts scholarship students) implements the instruction under 1003.42(2)(g) and (h), relating to the history of the Holocaust and the history of African Americans through the entire curriculum, as appropriate.</a:t>
            </a:r>
            <a:br>
              <a:rPr lang="en-US" sz="1400" dirty="0"/>
            </a:br>
            <a:br>
              <a:rPr lang="en-US" sz="1400" dirty="0"/>
            </a:br>
            <a:r>
              <a:rPr lang="en-US" sz="1400" u="sng" dirty="0"/>
              <a:t>District schools, charter schools and private schools must</a:t>
            </a:r>
            <a:r>
              <a:rPr lang="en-US" sz="1400" dirty="0"/>
              <a:t>:</a:t>
            </a:r>
            <a:br>
              <a:rPr lang="en-US" sz="1400" dirty="0"/>
            </a:br>
            <a:br>
              <a:rPr lang="en-US" sz="1400" dirty="0"/>
            </a:br>
            <a:r>
              <a:rPr lang="en-US" sz="1400" dirty="0"/>
              <a:t>1) Develop a plan for implementation of this required instruction and publicize the plan on their website</a:t>
            </a:r>
            <a:br>
              <a:rPr lang="en-US" sz="1400" dirty="0"/>
            </a:br>
            <a:br>
              <a:rPr lang="en-US" sz="1400" dirty="0"/>
            </a:br>
            <a:r>
              <a:rPr lang="en-US" sz="1400" dirty="0"/>
              <a:t>2) Develop and implement ongoing professional development for training staff in the strategies of teacher this content and allocate adequate resources for a structure PD plan</a:t>
            </a:r>
            <a:br>
              <a:rPr lang="en-US" sz="1400" dirty="0"/>
            </a:br>
            <a:br>
              <a:rPr lang="en-US" sz="1400" dirty="0"/>
            </a:br>
            <a:r>
              <a:rPr lang="en-US" sz="1400" dirty="0"/>
              <a:t>3) Integrate curricula for this content into current curriculum, ensuring adequate resources are available to support the instruction and these lessons must be covered all year</a:t>
            </a:r>
            <a:br>
              <a:rPr lang="en-US" sz="1400" dirty="0"/>
            </a:br>
            <a:br>
              <a:rPr lang="en-US" sz="1400" dirty="0"/>
            </a:br>
            <a:r>
              <a:rPr lang="en-US" sz="1400" dirty="0"/>
              <a:t>4) Approve methods for teaching and assessing the curricula, including content in any preparations for statewide tests</a:t>
            </a:r>
            <a:br>
              <a:rPr lang="en-US" sz="1400" dirty="0"/>
            </a:br>
            <a:br>
              <a:rPr lang="en-US" sz="1400" dirty="0"/>
            </a:br>
            <a:r>
              <a:rPr lang="en-US" sz="1400" dirty="0"/>
              <a:t>5) Evidence of such plans shall be submitted by August 1, 2022 and annually thereafter to the DOE in a format prescribed by the DOE. Penalties of non-compliance for charters – school will be deemed in violation of its charter until corrected by providing evidence</a:t>
            </a:r>
            <a:br>
              <a:rPr lang="en-US" sz="1400" dirty="0"/>
            </a:br>
            <a:endParaRPr lang="en-US" sz="1400"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fontScale="92500" lnSpcReduction="10000"/>
          </a:bodyPr>
          <a:lstStyle/>
          <a:p>
            <a:r>
              <a:rPr lang="en-US" sz="3200" b="1" dirty="0"/>
              <a:t>HB – 0105 – </a:t>
            </a:r>
            <a:r>
              <a:rPr lang="en-US" sz="2200" b="1" dirty="0"/>
              <a:t>Required Instruction in the History of the Holocaust and of African Americans (SB 0190- specific to History of African Americans)</a:t>
            </a:r>
          </a:p>
        </p:txBody>
      </p:sp>
    </p:spTree>
    <p:extLst>
      <p:ext uri="{BB962C8B-B14F-4D97-AF65-F5344CB8AC3E}">
        <p14:creationId xmlns:p14="http://schemas.microsoft.com/office/powerpoint/2010/main" val="261823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a:bodyPr>
          <a:lstStyle/>
          <a:p>
            <a:r>
              <a:rPr lang="en-US" sz="1400" dirty="0"/>
              <a:t>This bill would require tax funds to be allocated to FEFP for specific purposes; including the creation of a Teach To Lead Program. </a:t>
            </a:r>
            <a:br>
              <a:rPr lang="en-US" sz="1400" dirty="0"/>
            </a:br>
            <a:br>
              <a:rPr lang="en-US" sz="1400" dirty="0"/>
            </a:br>
            <a:r>
              <a:rPr lang="en-US" sz="1400" dirty="0"/>
              <a:t>FEFP allocation would increase to allow funds to be used for programs that would increase teacher effectiveness by providing leadership and professionalism opportunities to teachers.</a:t>
            </a:r>
            <a:br>
              <a:rPr lang="en-US" sz="1400" dirty="0"/>
            </a:br>
            <a:br>
              <a:rPr lang="en-US" sz="1400" dirty="0"/>
            </a:br>
            <a:r>
              <a:rPr lang="en-US" sz="1400" dirty="0"/>
              <a:t>1) expand existing effort and create models to steer systemic improvements to benefit student learning</a:t>
            </a:r>
            <a:br>
              <a:rPr lang="en-US" sz="1400" dirty="0"/>
            </a:br>
            <a:br>
              <a:rPr lang="en-US" sz="1400" dirty="0"/>
            </a:br>
            <a:r>
              <a:rPr lang="en-US" sz="1400" dirty="0"/>
              <a:t>2) Increase teacher involvement in policy development and implementation of new practices</a:t>
            </a:r>
            <a:br>
              <a:rPr lang="en-US" sz="1400" dirty="0"/>
            </a:br>
            <a:br>
              <a:rPr lang="en-US" sz="1400" dirty="0"/>
            </a:br>
            <a:r>
              <a:rPr lang="en-US" sz="2000" b="1" u="sng" dirty="0"/>
              <a:t>HB 129</a:t>
            </a:r>
            <a:br>
              <a:rPr lang="en-US" sz="2000" b="1" u="sng" dirty="0"/>
            </a:br>
            <a:br>
              <a:rPr lang="en-US" sz="2000" b="1" u="sng" dirty="0"/>
            </a:br>
            <a:r>
              <a:rPr lang="en-US" sz="1400" dirty="0"/>
              <a:t>Increase in net income tax from 5.5% to 6.5% - depends on HB 0127 (corporate income taxes)</a:t>
            </a:r>
            <a:br>
              <a:rPr lang="en-US" sz="1400" dirty="0"/>
            </a:br>
            <a:br>
              <a:rPr lang="en-US" sz="1400" dirty="0"/>
            </a:br>
            <a:br>
              <a:rPr lang="en-US" sz="2000" b="1" u="sng" dirty="0"/>
            </a:b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a:bodyPr>
          <a:lstStyle/>
          <a:p>
            <a:r>
              <a:rPr lang="en-US" sz="3200" b="1" dirty="0"/>
              <a:t>HB – 0127 – </a:t>
            </a:r>
            <a:r>
              <a:rPr lang="en-US" sz="2200" b="1" dirty="0"/>
              <a:t>Teacher Lead Program</a:t>
            </a:r>
          </a:p>
          <a:p>
            <a:r>
              <a:rPr lang="en-US" sz="2200" b="1" dirty="0"/>
              <a:t>Dependent on the passage of HB 129</a:t>
            </a:r>
          </a:p>
        </p:txBody>
      </p:sp>
    </p:spTree>
    <p:extLst>
      <p:ext uri="{BB962C8B-B14F-4D97-AF65-F5344CB8AC3E}">
        <p14:creationId xmlns:p14="http://schemas.microsoft.com/office/powerpoint/2010/main" val="312105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480155" y="1549866"/>
            <a:ext cx="8915399" cy="4961854"/>
          </a:xfrm>
        </p:spPr>
        <p:txBody>
          <a:bodyPr anchor="t">
            <a:normAutofit/>
          </a:bodyPr>
          <a:lstStyle/>
          <a:p>
            <a:r>
              <a:rPr lang="en-US" sz="1400" dirty="0"/>
              <a:t>The bill requires a student’s IEP team to begin the planning process and IEP development when the student is in grade 7 or when the student attains the age of 12, (previously age 14) whichever occurs first. The bill requires the IEP team to identify the student’s need for transition services </a:t>
            </a:r>
            <a:r>
              <a:rPr lang="en-US" sz="1400" b="1" dirty="0"/>
              <a:t>before</a:t>
            </a:r>
            <a:r>
              <a:rPr lang="en-US" sz="1400" dirty="0"/>
              <a:t> the student enters high school or attains that age of 14 (previously 16), whichever occurs first. The student’s IEP must be operational and in place for implementation </a:t>
            </a:r>
            <a:r>
              <a:rPr lang="en-US" sz="1400" b="1" dirty="0"/>
              <a:t>on the first day of the student’s first year of high school</a:t>
            </a:r>
            <a:r>
              <a:rPr lang="en-US" sz="1400" dirty="0"/>
              <a:t>. </a:t>
            </a:r>
            <a:br>
              <a:rPr lang="en-US" sz="1400" dirty="0"/>
            </a:br>
            <a:br>
              <a:rPr lang="en-US" sz="1400" dirty="0"/>
            </a:br>
            <a:r>
              <a:rPr lang="en-US" sz="1400" dirty="0"/>
              <a:t>The bill establishes that the planning process and IEP development must include providing the student and student’s parent with the following: </a:t>
            </a:r>
            <a:br>
              <a:rPr lang="en-US" sz="1400" dirty="0"/>
            </a:br>
            <a:br>
              <a:rPr lang="en-US" sz="1400" dirty="0"/>
            </a:br>
            <a:r>
              <a:rPr lang="en-US" sz="1400" dirty="0"/>
              <a:t>1) Information about the school district’s high-school level transition services, career and technical education, and collegiate programs available to students with disabilities. </a:t>
            </a:r>
            <a:br>
              <a:rPr lang="en-US" sz="1400" dirty="0"/>
            </a:br>
            <a:br>
              <a:rPr lang="en-US" sz="1400" dirty="0"/>
            </a:br>
            <a:r>
              <a:rPr lang="en-US" sz="1400" dirty="0"/>
              <a:t>2) Information about programs and services available through Florida’s Center for Students with Unique Abilities, Florida’s Centers for Independent Living, the Division of Vocational Rehabilitation, the Agency for Persons with Disabilities, and the Division of Blind Services. </a:t>
            </a:r>
            <a:br>
              <a:rPr lang="en-US" sz="1400" dirty="0"/>
            </a:br>
            <a:br>
              <a:rPr lang="en-US" sz="1400" dirty="0"/>
            </a:br>
            <a:r>
              <a:rPr lang="en-US" sz="1400" dirty="0"/>
              <a:t>3) Referral forms, links, and technical support contacts for accessing services and programs.</a:t>
            </a:r>
            <a:br>
              <a:rPr lang="en-US" sz="1400" dirty="0"/>
            </a:br>
            <a:br>
              <a:rPr lang="en-US" sz="2000" b="1" u="sng" dirty="0"/>
            </a:b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480155" y="346280"/>
            <a:ext cx="8915399" cy="1126283"/>
          </a:xfrm>
        </p:spPr>
        <p:txBody>
          <a:bodyPr>
            <a:normAutofit/>
          </a:bodyPr>
          <a:lstStyle/>
          <a:p>
            <a:r>
              <a:rPr lang="en-US" sz="3200" b="1" dirty="0"/>
              <a:t>HB – 0173 – </a:t>
            </a:r>
            <a:r>
              <a:rPr lang="en-US" sz="2200" b="1" dirty="0"/>
              <a:t>Individual Education Plan Requirements</a:t>
            </a:r>
          </a:p>
          <a:p>
            <a:r>
              <a:rPr lang="en-US" sz="2200" b="1" dirty="0"/>
              <a:t>Related Bill – SB 0726</a:t>
            </a:r>
          </a:p>
        </p:txBody>
      </p:sp>
    </p:spTree>
    <p:extLst>
      <p:ext uri="{BB962C8B-B14F-4D97-AF65-F5344CB8AC3E}">
        <p14:creationId xmlns:p14="http://schemas.microsoft.com/office/powerpoint/2010/main" val="85879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76E2-0677-447E-9BC4-0A849122B306}"/>
              </a:ext>
            </a:extLst>
          </p:cNvPr>
          <p:cNvSpPr>
            <a:spLocks noGrp="1"/>
          </p:cNvSpPr>
          <p:nvPr>
            <p:ph type="ctrTitle"/>
          </p:nvPr>
        </p:nvSpPr>
        <p:spPr>
          <a:xfrm>
            <a:off x="2605990" y="5576520"/>
            <a:ext cx="8915399" cy="1126283"/>
          </a:xfrm>
        </p:spPr>
        <p:txBody>
          <a:bodyPr anchor="t">
            <a:normAutofit fontScale="90000"/>
          </a:bodyPr>
          <a:lstStyle/>
          <a:p>
            <a:r>
              <a:rPr lang="en-US" sz="1400" dirty="0"/>
              <a:t>This Bill requires school districts to provide at least one hour of basic training in first aid, including one hour of cardiopulmonary resuscitation (CPR) instruction, for students in grades 9 - 11. The bill encourages school districts to provide this instruction to students in grades 6 – 8. One employee will be required to be certified </a:t>
            </a:r>
            <a:r>
              <a:rPr lang="en-US" sz="1400"/>
              <a:t>to teach </a:t>
            </a:r>
            <a:r>
              <a:rPr lang="en-US" sz="1400" dirty="0"/>
              <a:t>CPR. (cost on average to certify is $350 per person) Many district incorporate this training into the HOPE course.</a:t>
            </a:r>
            <a:br>
              <a:rPr lang="en-US" sz="2000" b="1" u="sng" dirty="0"/>
            </a:br>
            <a:br>
              <a:rPr lang="en-US" sz="1400" dirty="0"/>
            </a:br>
            <a:endParaRPr lang="en-US" sz="2000" b="1" u="sng" dirty="0"/>
          </a:p>
        </p:txBody>
      </p:sp>
      <p:sp>
        <p:nvSpPr>
          <p:cNvPr id="3" name="Subtitle 2">
            <a:extLst>
              <a:ext uri="{FF2B5EF4-FFF2-40B4-BE49-F238E27FC236}">
                <a16:creationId xmlns:a16="http://schemas.microsoft.com/office/drawing/2014/main" id="{EAFF8B7B-4EE5-434F-BBD2-C318CCD65101}"/>
              </a:ext>
            </a:extLst>
          </p:cNvPr>
          <p:cNvSpPr>
            <a:spLocks noGrp="1"/>
          </p:cNvSpPr>
          <p:nvPr>
            <p:ph type="subTitle" idx="1"/>
          </p:nvPr>
        </p:nvSpPr>
        <p:spPr>
          <a:xfrm>
            <a:off x="2605990" y="4450237"/>
            <a:ext cx="8915399" cy="1126283"/>
          </a:xfrm>
        </p:spPr>
        <p:txBody>
          <a:bodyPr>
            <a:normAutofit/>
          </a:bodyPr>
          <a:lstStyle/>
          <a:p>
            <a:r>
              <a:rPr lang="en-US" sz="3200" b="1" dirty="0"/>
              <a:t>HB – 0157 – </a:t>
            </a:r>
            <a:r>
              <a:rPr lang="en-US" sz="2200" b="1" dirty="0"/>
              <a:t>K – 12 Physical Health Requirements</a:t>
            </a:r>
          </a:p>
          <a:p>
            <a:r>
              <a:rPr lang="en-US" sz="2200" b="1" dirty="0"/>
              <a:t>Related Bill SB 280</a:t>
            </a:r>
          </a:p>
        </p:txBody>
      </p:sp>
      <p:sp>
        <p:nvSpPr>
          <p:cNvPr id="4" name="Subtitle 2">
            <a:extLst>
              <a:ext uri="{FF2B5EF4-FFF2-40B4-BE49-F238E27FC236}">
                <a16:creationId xmlns:a16="http://schemas.microsoft.com/office/drawing/2014/main" id="{555E187F-63FA-4162-9EBC-699D80D98C88}"/>
              </a:ext>
            </a:extLst>
          </p:cNvPr>
          <p:cNvSpPr txBox="1">
            <a:spLocks/>
          </p:cNvSpPr>
          <p:nvPr/>
        </p:nvSpPr>
        <p:spPr>
          <a:xfrm>
            <a:off x="2480152" y="423583"/>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3200" b="1" dirty="0"/>
              <a:t>HB – 0149 – </a:t>
            </a:r>
            <a:r>
              <a:rPr lang="en-US" sz="2200" b="1" dirty="0"/>
              <a:t>Student with Disabilities in Public Schools</a:t>
            </a:r>
          </a:p>
          <a:p>
            <a:r>
              <a:rPr lang="en-US" sz="2200" b="1" dirty="0"/>
              <a:t>Related Bill SB 192</a:t>
            </a:r>
          </a:p>
        </p:txBody>
      </p:sp>
      <p:sp>
        <p:nvSpPr>
          <p:cNvPr id="5" name="Title 1">
            <a:extLst>
              <a:ext uri="{FF2B5EF4-FFF2-40B4-BE49-F238E27FC236}">
                <a16:creationId xmlns:a16="http://schemas.microsoft.com/office/drawing/2014/main" id="{78E118D1-4622-4587-BC39-BC1905F2D567}"/>
              </a:ext>
            </a:extLst>
          </p:cNvPr>
          <p:cNvSpPr txBox="1">
            <a:spLocks/>
          </p:cNvSpPr>
          <p:nvPr/>
        </p:nvSpPr>
        <p:spPr>
          <a:xfrm>
            <a:off x="2480151" y="1549866"/>
            <a:ext cx="8915399" cy="3137483"/>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dirty="0"/>
              <a:t>The bill provides that restraint may only be used to protect students or school personnel and not for discipline. A student may be restrained only for the time necessary to protect the student and others and only after all positive behavior interventions and supports are exhausted. </a:t>
            </a:r>
          </a:p>
          <a:p>
            <a:endParaRPr lang="en-US" sz="1800" dirty="0"/>
          </a:p>
          <a:p>
            <a:r>
              <a:rPr lang="en-US" sz="1800" dirty="0"/>
              <a:t>The bill prohibits the use of restraint techniques and devices, including straightjackets, zip ties, handcuffs, and tie-downs, in a way that obstructs or restricts breathing or blood flow or places a student in a facedown position with the student’s hands restrained behind the student’s back. The bill prohibits the use of any restraint technique to inflict pain to induce compliance.</a:t>
            </a:r>
          </a:p>
          <a:p>
            <a:endParaRPr lang="en-US" sz="1800" dirty="0"/>
          </a:p>
          <a:p>
            <a:r>
              <a:rPr lang="en-US" sz="1800" dirty="0"/>
              <a:t>*Bill has a provision to pilot a classroom camera program in Broward County. If parent requests a video camera must be installed in a classroom where the majority of students are provided ESE services.</a:t>
            </a:r>
          </a:p>
          <a:p>
            <a:endParaRPr lang="en-US" sz="1800" dirty="0"/>
          </a:p>
          <a:p>
            <a:r>
              <a:rPr lang="en-US" sz="1800" u="sng" dirty="0"/>
              <a:t>SB 192 School districts to</a:t>
            </a:r>
            <a:r>
              <a:rPr lang="en-US" sz="1800" dirty="0"/>
              <a:t>: </a:t>
            </a:r>
          </a:p>
          <a:p>
            <a:endParaRPr lang="en-US" sz="1800" dirty="0"/>
          </a:p>
          <a:p>
            <a:pPr marL="342900" indent="-342900">
              <a:buAutoNum type="arabicParenR"/>
            </a:pPr>
            <a:r>
              <a:rPr lang="en-US" sz="1800" dirty="0"/>
              <a:t>Adopt positive behavior interventions and supports for students with a disability and identify all school personnel authorized to use the interventions and supports.</a:t>
            </a:r>
          </a:p>
          <a:p>
            <a:pPr marL="342900" indent="-342900">
              <a:buAutoNum type="arabicParenR"/>
            </a:pPr>
            <a:r>
              <a:rPr lang="en-US" sz="1800" dirty="0"/>
              <a:t>Provide training to all school personnel authorized to use positive behavior interventions and supports. </a:t>
            </a:r>
          </a:p>
          <a:p>
            <a:pPr marL="342900" indent="-342900">
              <a:buAutoNum type="arabicParenR"/>
            </a:pPr>
            <a:r>
              <a:rPr lang="en-US" sz="1800" dirty="0"/>
              <a:t>Publish the procedures for training in positive behavior interventions and supports in the district’s special policies and procedures manual.</a:t>
            </a:r>
            <a:br>
              <a:rPr lang="en-US" sz="1400" dirty="0"/>
            </a:br>
            <a:endParaRPr lang="en-US" sz="2000" b="1" u="sng" dirty="0"/>
          </a:p>
        </p:txBody>
      </p:sp>
    </p:spTree>
    <p:extLst>
      <p:ext uri="{BB962C8B-B14F-4D97-AF65-F5344CB8AC3E}">
        <p14:creationId xmlns:p14="http://schemas.microsoft.com/office/powerpoint/2010/main" val="106262787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TM02892315[[fn=Wisp]]</Template>
  <TotalTime>773</TotalTime>
  <Words>1402</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LIMITATION ON TERMS OF OFFICE FOR MEMBERS OF A DISTRICT 51 SCHOOL BOARD.—Proposing an amendment to the State Constitution to limit terms for school board members by prohibiting incumbent members who have held the office for the preceding eight years from appearing on a ballot for reelection to that office and to specify that the amendment only applies to terms of office beginning on or after November 8, 2022.  Both Bills are identical and have undergone the first reading as of 3/2/2021.</vt:lpstr>
      <vt:lpstr>Charter Schools; Authorizes state universities &amp; Florida College System institutions to sponsor charter schools; provides funding; authorizes career &amp; professional academy to be offered by charter school; revises provisions related to charter school reporting, accountability requirements, student population, denial of application, contracts, immediate termination, enrollment preference, curriculum changes, high-performing charter schools, &amp; exceptional student education center programs.  • This bill would allow state universities or colleges to solicit, accept, and approve charter school applications and then serve as the charter sponsor. • Unlike school districts which must accept and review all charter school applications, colleges and universities would have complete discretion over whether to even consider an application. • Any school approved under this bill would not be part of the local school district. The college or university would be considered the local education agency instead.  Questions that have been raised: 1. How would this improve the charter application process and why is an alternated process needed? 2. How will colleges and universities fulfill IDEA obligations normally fulfilled by school districts? 3.  How will compliance with safe schools requirements be enforced and how will the lack of accountability college and university boards of trustees have to local voters as compared to locally elected school boards have an impact?   Currently a college or university can apply to open a charter school and seek approval from the district in which the school would reside. If it decided to serve students from other districts as well, it would not need to get charter applications approved by all the neighboring districts too so this bill does not provide additional avenues for colleges and universities to serve students in multiple districts.  Other than creating a separate charter authorizing process outside of the school districts, it is not clear why the stated goals of this bill could not be reached by inviting colleges and universities to establish additional laboratory schools or simply apply to open their own charter school. Its Senate companion, SB 1028 (Hutson), passed through the Appropriations Subcommittee on 4/8/21.</vt:lpstr>
      <vt:lpstr>CS/SB 1028 adds provisions for public postsecondary institutions to serve as a charter school sponsor, modifies provisions for hope operators, and authorizes a career and professional academy to be offered by a charter school. Specifically, the bill:   1. Authorizes state universities and Florida College System (FCS) institutions to solicit applications and sponsor charter schools upon approval by the Department of Education (DOE).  2. Provides that a state university sponsored charter school may serve students from multiple school districts to meet regional education or workforce demands, and an FCS sponsored charter school may serve students from any county within the college’s service area to meet workforce demands.  3. Authorizes an FCS institution that operates an approved teacher preparation program to operate additional charter schools.   4. Provides that the board of trustees of a sponsoring state university or FCS institution charter school is a local educational agency for the purpose of receiving federal funds and accepting responsibility for all requirements in that role.   5. Provides that students attending a state university or FCS institution sponsored charter school are not to be included in the school district’s grade calculation.   5. Establishes operational funding and capital outlay funding formulas for charter schools sponsored by a state university or FCS institution.   6. Requires the DOE to collaborate to develop a charter school sponsor evaluation framework.</vt:lpstr>
      <vt:lpstr>7. Authorizes charter schools to provide career and professional academies and revises charter school enrollment limitations.   8. Adds hope operators to the list of entities required to perform an annual financial audit. Additionally, the bill modifies s. 1002.333, F.S., by providing that a hope operator, rather than each school of hope it operates, is the entity responsible for providing quarterly financial statements to the school district and meeting annual financial audit requirements.   9. Modifies provisions that a high-performing charter school may submit two applications for a charter school within the state to be opened at a time determined by the high-performing charter school.   10. Clarifies that instructional and noninstructional personnel at a school of hope must file with the school of hope, rather than the district school board as other charter schools do, a complete set of fingerprints taken by an authorized law enforcement agency or other recognized entity.   11. Authorizes a charter school that is an exceptional student education center that receives a rating of “maintaining” or higher may replicate its educational program.   ***The bill modifies s. 1002.33, F.S., by repealing an obsolete August 1 application deadline and specifying that each sponsor’s report to the DOE must reflect the applications it receives by the February 1 deadline. The bill modifies the charter school application process to specify that an application may be submitted at any time, rather than by February 1.   Additionally, the bill allows a charter school to be opened at a time determined by the applicant and removes the requirement that the charter school initial startup commences with the beginning of the public school calendar for the district where the charter is granted</vt:lpstr>
      <vt:lpstr>The bill revises certain provisions related to charter schools and virtual instruction providers to:  1. Allow charter school applications to be reviewed and approved by a newly created Charter School Review Commission (CSRC).   2. Authorize the Commissioner of Education to select the members of the CSRC.   3. Require a school district to sponsor and supervise a charter school authorized by the CSRC.   4. Allow charter school applications to be received and considered by a sponsor at any time during the calendar year and for a charter school to be opened at a time determined by the applicant.  5. Allow a virtual charter school to offer part-time instruction and contract with any public or charter school to provide a course the school does not provide.   6. Allow virtual instruction programs to meet monthly parent-teacher and student-teacher communication requirements by means other than a telephone call.   7. Expand the use of unrestricted current and capital assets to other charter schools within the state which are operated by a not-for-profit or municipal entity within the state.   8. Allow a high-performing charter school to submit two applications at a time instead of two per year so long as each previous charter school application is withdrawn or has commenced operation.  Bill is currently in Education &amp; Employment Committee – SB 1468 includes the same language.</vt:lpstr>
      <vt:lpstr>Requires DOE to prepare standards &amp; curriculum related to history of African Americans; authorizes DOE to seek input from or contract with specified entities to develop specified training &amp; resources relating to such instruction. Beginning in the 2022-23 SY DOE will  annually verify that each school district, charter school and private school (that accepts scholarship students) implements the instruction under 1003.42(2)(g) and (h), relating to the history of the Holocaust and the history of African Americans through the entire curriculum, as appropriate.  District schools, charter schools and private schools must:  1) Develop a plan for implementation of this required instruction and publicize the plan on their website  2) Develop and implement ongoing professional development for training staff in the strategies of teacher this content and allocate adequate resources for a structure PD plan  3) Integrate curricula for this content into current curriculum, ensuring adequate resources are available to support the instruction and these lessons must be covered all year  4) Approve methods for teaching and assessing the curricula, including content in any preparations for statewide tests  5) Evidence of such plans shall be submitted by August 1, 2022 and annually thereafter to the DOE in a format prescribed by the DOE. Penalties of non-compliance for charters – school will be deemed in violation of its charter until corrected by providing evidence </vt:lpstr>
      <vt:lpstr>This bill would require tax funds to be allocated to FEFP for specific purposes; including the creation of a Teach To Lead Program.   FEFP allocation would increase to allow funds to be used for programs that would increase teacher effectiveness by providing leadership and professionalism opportunities to teachers.  1) expand existing effort and create models to steer systemic improvements to benefit student learning  2) Increase teacher involvement in policy development and implementation of new practices  HB 129  Increase in net income tax from 5.5% to 6.5% - depends on HB 0127 (corporate income taxes)    </vt:lpstr>
      <vt:lpstr>The bill requires a student’s IEP team to begin the planning process and IEP development when the student is in grade 7 or when the student attains the age of 12, (previously age 14) whichever occurs first. The bill requires the IEP team to identify the student’s need for transition services before the student enters high school or attains that age of 14 (previously 16), whichever occurs first. The student’s IEP must be operational and in place for implementation on the first day of the student’s first year of high school.   The bill establishes that the planning process and IEP development must include providing the student and student’s parent with the following:   1) Information about the school district’s high-school level transition services, career and technical education, and collegiate programs available to students with disabilities.   2) Information about programs and services available through Florida’s Center for Students with Unique Abilities, Florida’s Centers for Independent Living, the Division of Vocational Rehabilitation, the Agency for Persons with Disabilities, and the Division of Blind Services.   3) Referral forms, links, and technical support contacts for accessing services and programs.   </vt:lpstr>
      <vt:lpstr>This Bill requires school districts to provide at least one hour of basic training in first aid, including one hour of cardiopulmonary resuscitation (CPR) instruction, for students in grades 9 - 11. The bill encourages school districts to provide this instruction to students in grades 6 – 8. One employee will be required to be certified to teach CPR. (cost on average to certify is $350 per person) Many district incorporate this training into the HOPE course.  </vt:lpstr>
      <vt:lpstr>The Bill would include ELL students in certain instructional programs and require that certain statewide assessments be waived for ELL’s under specified circumstances.  1) SWD’s and ELL’s will be eligible to take the Florida Alternate Assessment: specified instruction to prepare SWD’s and ELL’s in the core content knowledge and skills necessary for grade-to-grade progression and high school graduation.  2) Allows for SWD’s and ELL’s to have assessment results waived for the purpose of receiving a course grade and a standard high school diploma. Must be included in the IEP or defined by the ELL committee.   </vt:lpstr>
      <vt:lpstr>This bill requires that within the first 30 days of the school year, each public school shall screen each student in kindergarten through grade 3 for dyslexia using a dyslexia diagnostic assessment screener.   1) Each public school student in kindergarten through grade 3 who exhibits a substantial deficiency in reading at any time, as demonstrated through his or her performance on a dyslexia diagnostic assessment screener approved and developed by the State Board of Education, must be placed in an intensive remedial intervention program.   2) Parents must be immediately notified of the student’s deficiency and provided progress reports every 2-weeks and of the process to request a Special Education evaluation.  3) Every public school must employ one or more full-time personnel certified through a nationally recognized organization specializing in reading instruction for students with dyslexia.  4) The definition of Specific Learning Disability is expanded to include: Dyscalculia, Dysgraphia, and Dyslexia.  5) Development of a Dyslexia task force within the DOE. </vt:lpstr>
      <vt:lpstr>Includes the following provisions added to current statutes:  1) Charter Schools 1002.33(9)(1) – charter schools must include the school’s graduation rates, student results on statewide and standardized assessments on their websites.  2) Charter Schools 1002.33(12)(f) – Includes the provision that charter school teachers MUST be certified as required by 1012 and must, at a minimum, have received a bachelor’s degree.  3) Charter Schools 1002.33(18)(a) – Charter Schools shall comply with the State Requirements for Educational Facilities of the Florida Building Code adopted pursuant to 1013.37 (removing the Florida Building Code language and the language stating that charter schools are not required to comply with SREF. Also changes the language with regard to Local governing authorities from shall not to MAY NOT adopt or impose any local building requirements or restrictions.  4) 1003.455 Physical education assessment: each district school board shall provide at least 100 minutes of recess K – 5 (20 consecutive minutes per day) – the language “This requirement does not apply to charter schools” has been removed.  </vt:lpstr>
      <vt:lpstr>The bill revises current law that allows a district school board to set aside a brief period of time for silent prayer or meditation. Instead, the bill requires each teacher during 1st period to set aside 1 to 2 minutes for a moment of silence.   The bill provides that a teacher:  1) May not make suggestions as to the nature of any reflection that a student may engage in during the moment of silence.   2) Must encourage parents or guardians to discuss with their children how best to use the moment of silence. </vt:lpstr>
      <vt:lpstr>The bill amends s. 1002.20, F.S., providing that each school district must notify parents of the right to make a written request to exempt his or her child from the teaching of reproductive health or any disease, including HIV/AIDS. This notification must be through publication on the district website of the curriculum and the process for a parent to exercise this right.   The bill amends s. 1003.42, F.S., providing that the curriculum of any teaching of reproductive health or any disease, including HIV/AIDS, and its symptoms, development, and treatment, as part of a required course must be annually approved by a district school board in an open, noticed public meeting. </vt:lpstr>
      <vt:lpstr>1) Requiring the Auditor General to conduct certain audits at least every 3 years instead of annually  2) adding certain students to those whom district school boards must provide preferential treatment in the controlled open enrollment process  3) establishing the McKay-Gardiner Scholarship Program  4) prohibiting a student from participating in the program under certain circumstances  5) providing that program funding for specified children constitutes their full funding under part V of ch. 1002  6) providing commissioner authority and obligations relating to suspending or revoking program participation, etc.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Hayes Amy</dc:creator>
  <cp:lastModifiedBy>Hayes Amy</cp:lastModifiedBy>
  <cp:revision>43</cp:revision>
  <dcterms:created xsi:type="dcterms:W3CDTF">2021-04-09T14:09:19Z</dcterms:created>
  <dcterms:modified xsi:type="dcterms:W3CDTF">2021-04-14T11:56:50Z</dcterms:modified>
</cp:coreProperties>
</file>