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56" r:id="rId2"/>
    <p:sldId id="272" r:id="rId3"/>
    <p:sldId id="273" r:id="rId4"/>
    <p:sldId id="274" r:id="rId5"/>
    <p:sldId id="275" r:id="rId6"/>
    <p:sldId id="276" r:id="rId7"/>
    <p:sldId id="257" r:id="rId8"/>
    <p:sldId id="289" r:id="rId9"/>
    <p:sldId id="28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Wendling" initials="HW" lastIdx="2" clrIdx="0">
    <p:extLst>
      <p:ext uri="{19B8F6BF-5375-455C-9EA6-DF929625EA0E}">
        <p15:presenceInfo xmlns:p15="http://schemas.microsoft.com/office/powerpoint/2012/main" userId="S-1-5-21-2519616483-365940545-1601823122-3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481"/>
    <a:srgbClr val="3E8853"/>
    <a:srgbClr val="28C4CC"/>
    <a:srgbClr val="D9E0E6"/>
    <a:srgbClr val="404769"/>
    <a:srgbClr val="434868"/>
    <a:srgbClr val="FFFFCC"/>
    <a:srgbClr val="D3F5F6"/>
    <a:srgbClr val="C5DC9B"/>
    <a:srgbClr val="F4B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2" autoAdjust="0"/>
    <p:restoredTop sz="94660"/>
  </p:normalViewPr>
  <p:slideViewPr>
    <p:cSldViewPr snapToGrid="0">
      <p:cViewPr varScale="1">
        <p:scale>
          <a:sx n="69" d="100"/>
          <a:sy n="69" d="100"/>
        </p:scale>
        <p:origin x="17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CD4D0-B0C0-4CA0-953C-24660BA23702}" type="datetimeFigureOut">
              <a:rPr lang="en-US" smtClean="0"/>
              <a:t>5/14/21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45B1A-7D2A-43EB-9E19-8BD6091A8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0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A: Assess for risk of suicide or harm.</a:t>
            </a:r>
          </a:p>
          <a:p>
            <a:r>
              <a:rPr lang="en-US" i="1" dirty="0"/>
              <a:t>L: Listen nonjudgmentally.</a:t>
            </a:r>
          </a:p>
          <a:p>
            <a:r>
              <a:rPr lang="en-US" i="1" dirty="0"/>
              <a:t>G: Give reassurance and information</a:t>
            </a:r>
          </a:p>
          <a:p>
            <a:r>
              <a:rPr lang="en-US" i="1" dirty="0"/>
              <a:t>E: Encourage appropriate professional help.</a:t>
            </a:r>
          </a:p>
          <a:p>
            <a:r>
              <a:rPr lang="en-US" i="1" dirty="0"/>
              <a:t>E: Encourage self-help and other support strategies.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17E8C-66DC-401D-9B84-C47613D2AD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9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17E8C-66DC-401D-9B84-C47613D2AD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6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17E8C-66DC-401D-9B84-C47613D2AD6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25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17E8C-66DC-401D-9B84-C47613D2AD6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77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17E8C-66DC-401D-9B84-C47613D2AD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81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17E8C-66DC-401D-9B84-C47613D2AD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0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17E8C-66DC-401D-9B84-C47613D2AD6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0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8836-5A68-44EC-BB9A-CAACDD8928D0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0C0C7CB-AF2A-45B0-ACA3-FB85E614C7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72" y="153562"/>
            <a:ext cx="2889203" cy="18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7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8836-5A68-44EC-BB9A-CAACDD8928D0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6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8836-5A68-44EC-BB9A-CAACDD8928D0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2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54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548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rgbClr val="19548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rgbClr val="19548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rgbClr val="19548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rgbClr val="19548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8836-5A68-44EC-BB9A-CAACDD8928D0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5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8836-5A68-44EC-BB9A-CAACDD8928D0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2E2867C6-85B3-4FE7-A7CD-4707DC4B8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72" y="153562"/>
            <a:ext cx="2889203" cy="18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5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8836-5A68-44EC-BB9A-CAACDD8928D0}" type="datetimeFigureOut">
              <a:rPr lang="en-US" smtClean="0"/>
              <a:t>5/14/21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1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8836-5A68-44EC-BB9A-CAACDD8928D0}" type="datetimeFigureOut">
              <a:rPr lang="en-US" smtClean="0"/>
              <a:t>5/14/21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0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8836-5A68-44EC-BB9A-CAACDD8928D0}" type="datetimeFigureOut">
              <a:rPr lang="en-US" smtClean="0"/>
              <a:t>5/14/21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5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198024"/>
            <a:ext cx="9141619" cy="659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1340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8836-5A68-44EC-BB9A-CAACDD8928D0}" type="datetimeFigureOut">
              <a:rPr lang="en-US" smtClean="0"/>
              <a:t>5/14/21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74BB9EE9-2911-44CE-80E7-951897312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80" y="6251693"/>
            <a:ext cx="943533" cy="61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4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E88836-5A68-44EC-BB9A-CAACDD8928D0}" type="datetimeFigureOut">
              <a:rPr lang="en-US" smtClean="0"/>
              <a:t>5/14/21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6F2876A-6F6A-4ED0-95F7-64391DCD8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08" y="5286104"/>
            <a:ext cx="1218241" cy="79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8836-5A68-44EC-BB9A-CAACDD8928D0}" type="datetimeFigureOut">
              <a:rPr lang="en-US" smtClean="0"/>
              <a:t>5/14/21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2F80CB62-A3BC-4838-804F-5A58DBD10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71" y="5384512"/>
            <a:ext cx="1878084" cy="12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6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09203"/>
            <a:ext cx="9144001" cy="648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142719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E88836-5A68-44EC-BB9A-CAACDD8928D0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9645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7A7C624-5EFC-4A0B-8EAC-03395967A2A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9C07462-8FC3-4C92-B5C2-784E24399D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280" y="6251693"/>
            <a:ext cx="943533" cy="61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2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19548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19548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Calibri" pitchFamily="34" charset="0"/>
        <a:buChar char="◦"/>
        <a:defRPr sz="1800" kern="1200">
          <a:solidFill>
            <a:srgbClr val="19548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Calibri" pitchFamily="34" charset="0"/>
        <a:buChar char="◦"/>
        <a:defRPr sz="1400" kern="1200">
          <a:solidFill>
            <a:srgbClr val="19548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Calibri" pitchFamily="34" charset="0"/>
        <a:buChar char="◦"/>
        <a:defRPr sz="1400" kern="1200">
          <a:solidFill>
            <a:srgbClr val="19548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Calibri" pitchFamily="34" charset="0"/>
        <a:buChar char="◦"/>
        <a:defRPr sz="1400" kern="1200">
          <a:solidFill>
            <a:srgbClr val="19548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brewminate.com/eleven-texas-school-boards-ordered-to-the-classro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trailersoftheeastcoast/12309161505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ecording/676583312116473703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cpedia.org/highway-signs/v/vendor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ContractLaw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isc.ac.uk/blog/were-all-in-this-together-tackling-the-challenges-in-uk-further-education-24-mar-201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ir.org/home/call-them-by-their-names/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://2017.igem.org/Team:Sydney_Australia/Collaboratio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utionsiq.com/resource/blog-post/an-agile-approach-to-compliance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weethestia.blogspot.com/2012/04/just-got-tagged-with-45-questions-about.html" TargetMode="Externa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Alyssa’s Law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Dr. Valerie Moore Hyer</a:t>
            </a:r>
          </a:p>
          <a:p>
            <a:r>
              <a:rPr lang="en-US" dirty="0"/>
              <a:t>manatee county school district</a:t>
            </a:r>
          </a:p>
          <a:p>
            <a:r>
              <a:rPr lang="en-US" dirty="0"/>
              <a:t>Vice president, FACSA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8D92F-1E41-4F83-BF24-19640F336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77" y="364751"/>
            <a:ext cx="2143307" cy="2601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30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C66E-8877-45F2-918C-195129DB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Alyssa’s Law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A78DE-62B3-47A0-A6EF-8BEA5DBF0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132604"/>
            <a:ext cx="3388314" cy="4023360"/>
          </a:xfrm>
        </p:spPr>
        <p:txBody>
          <a:bodyPr>
            <a:normAutofit lnSpcReduction="10000"/>
          </a:bodyPr>
          <a:lstStyle/>
          <a:p>
            <a:pPr marL="365760" indent="-365760">
              <a:buFont typeface="Wingdings" panose="05000000000000000000" pitchFamily="2" charset="2"/>
              <a:buChar char="ü"/>
            </a:pPr>
            <a:r>
              <a:rPr lang="en-US" dirty="0"/>
              <a:t>SB 70 Requires an extra layer of protection for Florida schools</a:t>
            </a:r>
          </a:p>
          <a:p>
            <a:pPr marL="365760" indent="-365760">
              <a:buFont typeface="Wingdings" panose="05000000000000000000" pitchFamily="2" charset="2"/>
              <a:buChar char="ü"/>
            </a:pPr>
            <a:r>
              <a:rPr lang="en-US" dirty="0"/>
              <a:t>All public schools – including charter schools - must have mobile panic alert systems by the start of the 2021-2022 school year</a:t>
            </a:r>
          </a:p>
          <a:p>
            <a:pPr marL="365760" indent="-365760">
              <a:buFont typeface="Wingdings" panose="05000000000000000000" pitchFamily="2" charset="2"/>
              <a:buChar char="ü"/>
            </a:pPr>
            <a:r>
              <a:rPr lang="en-US" dirty="0"/>
              <a:t>Enables all school staff to silently and easily contact law enforcement to respond to an on-campus threat or crisis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floor, indoor, ceiling, yellow&#10;&#10;Description automatically generated">
            <a:extLst>
              <a:ext uri="{FF2B5EF4-FFF2-40B4-BE49-F238E27FC236}">
                <a16:creationId xmlns:a16="http://schemas.microsoft.com/office/drawing/2014/main" id="{D737A481-E1D3-49AF-AF10-AD69BFD4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59308" y="2439099"/>
            <a:ext cx="3861732" cy="2896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DFC7E6-9A3C-4D14-AEA7-A64CB3E5B149}"/>
              </a:ext>
            </a:extLst>
          </p:cNvPr>
          <p:cNvSpPr txBox="1"/>
          <p:nvPr/>
        </p:nvSpPr>
        <p:spPr>
          <a:xfrm>
            <a:off x="0" y="6858000"/>
            <a:ext cx="9345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brewminate.com/eleven-texas-school-boards-ordered-to-the-classroo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7612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C8AA-7126-4C7E-9B1D-C69FCA5F6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Alyssa’s Law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9DA8A-F59C-4ABC-BAB0-E8C3C225F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983" y="2105970"/>
            <a:ext cx="3867325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Mobile panic alert system must: </a:t>
            </a:r>
          </a:p>
          <a:p>
            <a:pPr marL="0" indent="0">
              <a:buNone/>
            </a:pPr>
            <a:endParaRPr lang="en-US" sz="2200" dirty="0"/>
          </a:p>
          <a:p>
            <a:pPr marL="365760" indent="-365760">
              <a:buFont typeface="Wingdings" panose="05000000000000000000" pitchFamily="2" charset="2"/>
              <a:buChar char="ü"/>
            </a:pPr>
            <a:r>
              <a:rPr lang="en-US" sz="2400" dirty="0"/>
              <a:t>Ensure real-time coordination with first responders </a:t>
            </a:r>
          </a:p>
          <a:p>
            <a:pPr marL="365760" indent="-365760">
              <a:buFont typeface="Wingdings" panose="05000000000000000000" pitchFamily="2" charset="2"/>
              <a:buChar char="ü"/>
            </a:pPr>
            <a:r>
              <a:rPr lang="en-US" sz="2400" dirty="0"/>
              <a:t>Transmit 911 calls and mobile activations </a:t>
            </a:r>
          </a:p>
          <a:p>
            <a:pPr marL="365760" indent="-365760">
              <a:buFont typeface="Wingdings" panose="05000000000000000000" pitchFamily="2" charset="2"/>
              <a:buChar char="ü"/>
            </a:pPr>
            <a:r>
              <a:rPr lang="en-US" sz="2400" dirty="0"/>
              <a:t>Be in place by start of 2021-2022 school year </a:t>
            </a:r>
          </a:p>
        </p:txBody>
      </p:sp>
      <p:pic>
        <p:nvPicPr>
          <p:cNvPr id="7" name="Picture 6" descr="A police officer standing next to a police car&#10;&#10;Description automatically generated with medium confidence">
            <a:extLst>
              <a:ext uri="{FF2B5EF4-FFF2-40B4-BE49-F238E27FC236}">
                <a16:creationId xmlns:a16="http://schemas.microsoft.com/office/drawing/2014/main" id="{277F2F94-B931-4100-832E-0FCA6F557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98503" y="2468722"/>
            <a:ext cx="3414319" cy="1920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807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C656-369E-486E-8EA1-1D5DD387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733" y="635328"/>
            <a:ext cx="7553028" cy="1069185"/>
          </a:xfrm>
        </p:spPr>
        <p:txBody>
          <a:bodyPr/>
          <a:lstStyle/>
          <a:p>
            <a:r>
              <a:rPr lang="en-US" sz="4800" dirty="0"/>
              <a:t>Alyssa’s Law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0448B-9AEC-4BF5-B95D-12C721E1A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220" y="2132604"/>
            <a:ext cx="4320680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Specifications as to the scope of services, listed in the FDOE webinar: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u="sng" dirty="0">
                <a:hlinkClick r:id="rId3" tooltip="https://attendee.gotowebinar.com/recording/6765833121164737037"/>
              </a:rPr>
              <a:t>https://attendee.gotowebinar.com/recording/6765833121164737037</a:t>
            </a:r>
            <a:r>
              <a:rPr lang="en-US" dirty="0"/>
              <a:t>.</a:t>
            </a: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9C7871-57F9-4836-BFE0-F36FCA03E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18" y="2302564"/>
            <a:ext cx="3036884" cy="2252872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194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2F240-57B0-4CDF-8554-52C106F3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78" y="522485"/>
            <a:ext cx="7420622" cy="1137640"/>
          </a:xfrm>
        </p:spPr>
        <p:txBody>
          <a:bodyPr>
            <a:normAutofit/>
          </a:bodyPr>
          <a:lstStyle/>
          <a:p>
            <a:r>
              <a:rPr lang="en-US" sz="4800" dirty="0"/>
              <a:t>Alyssa’s Law Vendors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A54D0-3B43-41D1-B060-03871CCD9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0" y="2132604"/>
            <a:ext cx="4175760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		</a:t>
            </a:r>
          </a:p>
          <a:p>
            <a:pPr marL="1608560" lvl="8" indent="0">
              <a:buNone/>
            </a:pPr>
            <a:r>
              <a:rPr lang="en-US" sz="2000" dirty="0"/>
              <a:t>10 Vendors selected 	by the FDOE</a:t>
            </a:r>
          </a:p>
          <a:p>
            <a:pPr marL="1471400" lvl="8" indent="0">
              <a:buNone/>
            </a:pPr>
            <a:endParaRPr lang="en-US" dirty="0"/>
          </a:p>
          <a:p>
            <a:pPr marL="1471400" lvl="8" indent="0">
              <a:buNone/>
            </a:pPr>
            <a:endParaRPr lang="en-US" dirty="0"/>
          </a:p>
          <a:p>
            <a:pPr marL="1471400" lvl="8" indent="0">
              <a:buNone/>
            </a:pPr>
            <a:endParaRPr lang="en-US" dirty="0"/>
          </a:p>
          <a:p>
            <a:pPr marL="1471400" lvl="8" indent="0">
              <a:buNone/>
            </a:pPr>
            <a:endParaRPr lang="en-US" dirty="0"/>
          </a:p>
          <a:p>
            <a:pPr marL="338328" lvl="2" indent="0">
              <a:buNone/>
            </a:pPr>
            <a:r>
              <a:rPr lang="en-US" sz="2000" dirty="0"/>
              <a:t>Districts [or charter schools] choosing services from one of these vendors: </a:t>
            </a:r>
          </a:p>
          <a:p>
            <a:pPr marL="338328" lvl="2" indent="0">
              <a:buNone/>
            </a:pPr>
            <a:r>
              <a:rPr lang="en-US" sz="2000" dirty="0"/>
              <a:t>FDOE will reimburse the vendor directly for the agreed upon services up to each district [or charter’s] allocation.  </a:t>
            </a:r>
          </a:p>
          <a:p>
            <a:pPr marL="338328" lvl="2" indent="0">
              <a:buNone/>
            </a:pPr>
            <a:r>
              <a:rPr lang="en-US" sz="2000" dirty="0"/>
              <a:t>Allocation is $2000 per school</a:t>
            </a:r>
          </a:p>
          <a:p>
            <a:pPr marL="338328" lvl="2" indent="0">
              <a:buNone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34B507-7D0E-477B-B360-13CC1678B206}"/>
              </a:ext>
            </a:extLst>
          </p:cNvPr>
          <p:cNvSpPr txBox="1"/>
          <p:nvPr/>
        </p:nvSpPr>
        <p:spPr>
          <a:xfrm>
            <a:off x="1203820" y="2357304"/>
            <a:ext cx="220210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911Cellular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Everbridge </a:t>
            </a:r>
          </a:p>
          <a:p>
            <a:pPr marL="285750" marR="1580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AppArmor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285750" marR="1580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Guard911 </a:t>
            </a:r>
          </a:p>
          <a:p>
            <a:pPr marL="285750" marR="1580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ARES </a:t>
            </a:r>
          </a:p>
          <a:p>
            <a:pPr marL="285750" marR="1580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Intrado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285750" marR="1580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AT&amp;T </a:t>
            </a:r>
          </a:p>
          <a:p>
            <a:pPr marL="285750" marR="1580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Motorola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CENTEGIX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Raptor 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10DD2D-A8B3-44B6-BE8E-D360A3C3F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26266" y="2144296"/>
            <a:ext cx="1929468" cy="1284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287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9A44B-7AA0-44A2-8418-A82C44B97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2959"/>
            <a:ext cx="7222082" cy="1200431"/>
          </a:xfrm>
        </p:spPr>
        <p:txBody>
          <a:bodyPr>
            <a:normAutofit/>
          </a:bodyPr>
          <a:lstStyle/>
          <a:p>
            <a:r>
              <a:rPr lang="en-US" dirty="0"/>
              <a:t>Alyssa’s Law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DE77C-1393-4E97-BADD-1480573C5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132604"/>
            <a:ext cx="4889944" cy="4023360"/>
          </a:xfrm>
        </p:spPr>
        <p:txBody>
          <a:bodyPr>
            <a:normAutofit/>
          </a:bodyPr>
          <a:lstStyle/>
          <a:p>
            <a:r>
              <a:rPr lang="en-US" sz="2800" b="1" dirty="0"/>
              <a:t>Districts</a:t>
            </a:r>
            <a:r>
              <a:rPr lang="en-US" sz="2800" dirty="0"/>
              <a:t> </a:t>
            </a:r>
          </a:p>
          <a:p>
            <a:r>
              <a:rPr lang="en-US" sz="2800" dirty="0"/>
              <a:t>Identify vendor of choice</a:t>
            </a:r>
          </a:p>
          <a:p>
            <a:r>
              <a:rPr lang="en-US" sz="2800" dirty="0"/>
              <a:t>Attach contract (36 months)</a:t>
            </a:r>
          </a:p>
          <a:p>
            <a:r>
              <a:rPr lang="en-US" sz="2800" dirty="0"/>
              <a:t>Submits to Office of Safe Schools </a:t>
            </a:r>
          </a:p>
          <a:p>
            <a:pPr marL="0" indent="0">
              <a:buNone/>
            </a:pPr>
            <a:r>
              <a:rPr lang="en-US" sz="2800" dirty="0"/>
              <a:t> 911 attests to performance measures </a:t>
            </a:r>
          </a:p>
        </p:txBody>
      </p:sp>
      <p:pic>
        <p:nvPicPr>
          <p:cNvPr id="5" name="Picture 4" descr="A picture containing text, writing implement, stationary, pen&#10;&#10;Description automatically generated">
            <a:extLst>
              <a:ext uri="{FF2B5EF4-FFF2-40B4-BE49-F238E27FC236}">
                <a16:creationId xmlns:a16="http://schemas.microsoft.com/office/drawing/2014/main" id="{90CE3577-B528-4798-90A8-322E2222C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12903" y="2193610"/>
            <a:ext cx="3048000" cy="20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8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229F1A-B661-4CFB-9670-0A793651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Alyssa’s Law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2977F-BCA2-42B2-96D2-8EFD67DC4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132603"/>
            <a:ext cx="7543800" cy="4250537"/>
          </a:xfrm>
        </p:spPr>
        <p:txBody>
          <a:bodyPr/>
          <a:lstStyle/>
          <a:p>
            <a:r>
              <a:rPr lang="en-US" sz="2400" dirty="0"/>
              <a:t>How is this being implemented in your district?  </a:t>
            </a:r>
          </a:p>
          <a:p>
            <a:r>
              <a:rPr lang="en-US" dirty="0"/>
              <a:t>On 4.19.2021, the Manatee CSO, along with District Safety folks: </a:t>
            </a:r>
          </a:p>
          <a:p>
            <a:pPr marL="365760" indent="-365760">
              <a:buFont typeface="Wingdings" panose="05000000000000000000" pitchFamily="2" charset="2"/>
              <a:buChar char="§"/>
            </a:pPr>
            <a:r>
              <a:rPr lang="en-US" dirty="0"/>
              <a:t>Met with Charter School Administrators via Microsoft Teams to present the choice of District Vendor </a:t>
            </a:r>
          </a:p>
          <a:p>
            <a:pPr marL="365760" indent="-365760">
              <a:buFont typeface="Wingdings" panose="05000000000000000000" pitchFamily="2" charset="2"/>
              <a:buChar char="§"/>
            </a:pPr>
            <a:r>
              <a:rPr lang="en-US" dirty="0"/>
              <a:t>Discussed expectations for charters: dates, timelines, key points </a:t>
            </a:r>
          </a:p>
          <a:p>
            <a:pPr marL="365760" indent="-365760">
              <a:buFont typeface="Wingdings" panose="05000000000000000000" pitchFamily="2" charset="2"/>
              <a:buChar char="§"/>
            </a:pPr>
            <a:r>
              <a:rPr lang="en-US" dirty="0"/>
              <a:t>Shared Vendor Contact information with Charters to review products.  </a:t>
            </a:r>
          </a:p>
        </p:txBody>
      </p:sp>
      <p:pic>
        <p:nvPicPr>
          <p:cNvPr id="4" name="Picture 3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4D9EA6FD-3FF8-4BBC-865C-F2E6C475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04692" y="367975"/>
            <a:ext cx="3299507" cy="1647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950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399AA-8EEF-478E-856E-11AA4B8C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Alyssa’s Law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530A3-0197-4594-9495-DE1C70B20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311" y="2076356"/>
            <a:ext cx="3984771" cy="4023360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800" b="1" dirty="0"/>
              <a:t>     Manatee     </a:t>
            </a:r>
          </a:p>
          <a:p>
            <a:pPr marL="201168" lvl="1" indent="0">
              <a:buNone/>
            </a:pPr>
            <a:r>
              <a:rPr lang="en-US" sz="2800" b="1" dirty="0"/>
              <a:t>     Implementation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District request charters identify vendor by 5.11.2021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District meetings with 911 Chief ongoing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F49B16-16D2-43C4-84D2-F013CD1C86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044" y="2194064"/>
            <a:ext cx="755650" cy="755650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F0C4F2-514B-44C1-9429-AB138B9E18DE}"/>
              </a:ext>
            </a:extLst>
          </p:cNvPr>
          <p:cNvSpPr txBox="1">
            <a:spLocks/>
          </p:cNvSpPr>
          <p:nvPr/>
        </p:nvSpPr>
        <p:spPr>
          <a:xfrm>
            <a:off x="4454554" y="2132604"/>
            <a:ext cx="3984771" cy="129639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en-US" sz="2400" b="1" dirty="0"/>
              <a:t>   911 Needs to Know</a:t>
            </a:r>
            <a:r>
              <a:rPr lang="en-US" sz="2400" dirty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Vendor charters are choosing for coordination with Dispatch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EC7AFC-3C4E-4223-B69A-68D77C7970D3}"/>
              </a:ext>
            </a:extLst>
          </p:cNvPr>
          <p:cNvSpPr txBox="1">
            <a:spLocks/>
          </p:cNvSpPr>
          <p:nvPr/>
        </p:nvSpPr>
        <p:spPr>
          <a:xfrm>
            <a:off x="4454554" y="3635988"/>
            <a:ext cx="3984771" cy="180469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   Other Considerations:</a:t>
            </a:r>
          </a:p>
          <a:p>
            <a:pPr marL="194310" indent="-285750">
              <a:buFont typeface="Wingdings" panose="05000000000000000000" pitchFamily="2" charset="2"/>
              <a:buChar char="Ø"/>
            </a:pPr>
            <a:r>
              <a:rPr lang="en-US" dirty="0"/>
              <a:t>Coordinating multiple vendors incoming to a single 911 center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Charters choose same vendor as district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62182819-5EE8-48D1-B552-A28AFE7FF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9783" y="4356933"/>
            <a:ext cx="3141677" cy="2167493"/>
          </a:xfrm>
          <a:prstGeom prst="rect">
            <a:avLst/>
          </a:prstGeom>
        </p:spPr>
      </p:pic>
      <p:pic>
        <p:nvPicPr>
          <p:cNvPr id="14" name="Picture 1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D15ABC8-A031-4EAB-96D5-9D55E3430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79347" y="505240"/>
            <a:ext cx="1748589" cy="1245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76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141BF-F101-49E6-BC64-572E3FAB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Alyssa’s Law </a:t>
            </a:r>
            <a:endParaRPr lang="en-US" sz="4400" dirty="0">
              <a:latin typeface="Brush Script MT" panose="030608020404060703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A113A-6407-474E-B424-A923C2586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132604"/>
            <a:ext cx="7767367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Discussion Questions: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</a:t>
            </a:r>
            <a:r>
              <a:rPr lang="en-US" b="1" i="1" dirty="0"/>
              <a:t>concerns</a:t>
            </a:r>
            <a:r>
              <a:rPr lang="en-US" dirty="0"/>
              <a:t> do you have about implementation of Alyssa’s Law?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will you </a:t>
            </a:r>
            <a:r>
              <a:rPr lang="en-US" b="1" i="1" dirty="0"/>
              <a:t>monitor</a:t>
            </a:r>
            <a:r>
              <a:rPr lang="en-US" dirty="0"/>
              <a:t> compliance?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Are there any </a:t>
            </a:r>
            <a:r>
              <a:rPr lang="en-US" b="1" i="1" dirty="0"/>
              <a:t>nuances</a:t>
            </a:r>
            <a:r>
              <a:rPr lang="en-US" dirty="0"/>
              <a:t> that you are concerned about?  </a:t>
            </a:r>
          </a:p>
          <a:p>
            <a:r>
              <a:rPr lang="en-US" dirty="0"/>
              <a:t>Office of Safe Schools will visit public school campuses to ensure fidelity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CDCCD16-4EEA-4FC1-B305-985517BF7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69653" y="507848"/>
            <a:ext cx="3920673" cy="162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EEA77B-A94E-4298-82DC-9DCACC478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75006" y="4810286"/>
            <a:ext cx="1522426" cy="127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907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FACSA">
      <a:dk1>
        <a:srgbClr val="344068"/>
      </a:dk1>
      <a:lt1>
        <a:sysClr val="window" lastClr="FFFFFF"/>
      </a:lt1>
      <a:dk2>
        <a:srgbClr val="344068"/>
      </a:dk2>
      <a:lt2>
        <a:srgbClr val="D9E0E6"/>
      </a:lt2>
      <a:accent1>
        <a:srgbClr val="195481"/>
      </a:accent1>
      <a:accent2>
        <a:srgbClr val="195481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1851</TotalTime>
  <Words>428</Words>
  <Application>Microsoft Macintosh PowerPoint</Application>
  <PresentationFormat>On-screen Show (4:3)</PresentationFormat>
  <Paragraphs>78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Brush Script MT</vt:lpstr>
      <vt:lpstr>Calibri</vt:lpstr>
      <vt:lpstr>Calibri Light</vt:lpstr>
      <vt:lpstr>Wingdings</vt:lpstr>
      <vt:lpstr>Retrospect</vt:lpstr>
      <vt:lpstr>Alyssa’s Law</vt:lpstr>
      <vt:lpstr>Alyssa’s Law </vt:lpstr>
      <vt:lpstr>Alyssa’s Law </vt:lpstr>
      <vt:lpstr>Alyssa’s Law </vt:lpstr>
      <vt:lpstr>Alyssa’s Law Vendors</vt:lpstr>
      <vt:lpstr>Alyssa’s Law </vt:lpstr>
      <vt:lpstr>Alyssa’s Law </vt:lpstr>
      <vt:lpstr>Alyssa’s Law </vt:lpstr>
      <vt:lpstr>Alyssa’s Law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Melissa Brady</dc:creator>
  <cp:lastModifiedBy>Lisa Nolan</cp:lastModifiedBy>
  <cp:revision>35</cp:revision>
  <dcterms:created xsi:type="dcterms:W3CDTF">2021-01-27T20:53:49Z</dcterms:created>
  <dcterms:modified xsi:type="dcterms:W3CDTF">2021-05-14T19:48:26Z</dcterms:modified>
</cp:coreProperties>
</file>