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2"/>
  </p:notesMasterIdLst>
  <p:sldIdLst>
    <p:sldId id="256" r:id="rId2"/>
    <p:sldId id="434" r:id="rId3"/>
    <p:sldId id="300" r:id="rId4"/>
    <p:sldId id="432" r:id="rId5"/>
    <p:sldId id="313" r:id="rId6"/>
    <p:sldId id="321" r:id="rId7"/>
    <p:sldId id="305" r:id="rId8"/>
    <p:sldId id="306" r:id="rId9"/>
    <p:sldId id="307" r:id="rId10"/>
    <p:sldId id="301" r:id="rId11"/>
    <p:sldId id="302" r:id="rId12"/>
    <p:sldId id="311" r:id="rId13"/>
    <p:sldId id="312" r:id="rId14"/>
    <p:sldId id="318" r:id="rId15"/>
    <p:sldId id="435" r:id="rId16"/>
    <p:sldId id="436" r:id="rId17"/>
    <p:sldId id="438" r:id="rId18"/>
    <p:sldId id="437" r:id="rId19"/>
    <p:sldId id="310" r:id="rId20"/>
    <p:sldId id="43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Wendling" initials="HW" lastIdx="2" clrIdx="0">
    <p:extLst>
      <p:ext uri="{19B8F6BF-5375-455C-9EA6-DF929625EA0E}">
        <p15:presenceInfo xmlns:p15="http://schemas.microsoft.com/office/powerpoint/2012/main" userId="S-1-5-21-2519616483-365940545-1601823122-3154" providerId="AD"/>
      </p:ext>
    </p:extLst>
  </p:cmAuthor>
  <p:cmAuthor id="2" name="Melissa Brady" initials="MB" lastIdx="1" clrIdx="1">
    <p:extLst>
      <p:ext uri="{19B8F6BF-5375-455C-9EA6-DF929625EA0E}">
        <p15:presenceInfo xmlns:p15="http://schemas.microsoft.com/office/powerpoint/2012/main" userId="Melissa Bra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14507A"/>
    <a:srgbClr val="195481"/>
    <a:srgbClr val="404769"/>
    <a:srgbClr val="FF6600"/>
    <a:srgbClr val="42BA97"/>
    <a:srgbClr val="B3E4D6"/>
    <a:srgbClr val="3E8853"/>
    <a:srgbClr val="28C4CC"/>
    <a:srgbClr val="D9E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BE751-625D-45BA-9DB5-3178E00975D6}" v="3" dt="2021-12-13T16:38:09.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rady" userId="f8cabdf6-58b9-492b-8158-6f121d29c418" providerId="ADAL" clId="{6BCBE751-625D-45BA-9DB5-3178E00975D6}"/>
    <pc:docChg chg="undo custSel addSld delSld modSld">
      <pc:chgData name="Melissa Brady" userId="f8cabdf6-58b9-492b-8158-6f121d29c418" providerId="ADAL" clId="{6BCBE751-625D-45BA-9DB5-3178E00975D6}" dt="2021-12-13T16:53:38.979" v="1776" actId="20577"/>
      <pc:docMkLst>
        <pc:docMk/>
      </pc:docMkLst>
      <pc:sldChg chg="modSp mod">
        <pc:chgData name="Melissa Brady" userId="f8cabdf6-58b9-492b-8158-6f121d29c418" providerId="ADAL" clId="{6BCBE751-625D-45BA-9DB5-3178E00975D6}" dt="2021-12-13T16:19:26.888" v="60" actId="1076"/>
        <pc:sldMkLst>
          <pc:docMk/>
          <pc:sldMk cId="2747628497" sldId="256"/>
        </pc:sldMkLst>
        <pc:spChg chg="mod">
          <ac:chgData name="Melissa Brady" userId="f8cabdf6-58b9-492b-8158-6f121d29c418" providerId="ADAL" clId="{6BCBE751-625D-45BA-9DB5-3178E00975D6}" dt="2021-12-13T16:19:20.880" v="59" actId="14100"/>
          <ac:spMkLst>
            <pc:docMk/>
            <pc:sldMk cId="2747628497" sldId="256"/>
            <ac:spMk id="2" creationId="{042B2F09-CE8E-4ADC-A905-76A067C2E413}"/>
          </ac:spMkLst>
        </pc:spChg>
        <pc:spChg chg="mod">
          <ac:chgData name="Melissa Brady" userId="f8cabdf6-58b9-492b-8158-6f121d29c418" providerId="ADAL" clId="{6BCBE751-625D-45BA-9DB5-3178E00975D6}" dt="2021-12-13T16:19:26.888" v="60" actId="1076"/>
          <ac:spMkLst>
            <pc:docMk/>
            <pc:sldMk cId="2747628497" sldId="256"/>
            <ac:spMk id="3" creationId="{EBABA7EF-844B-41FE-BE34-9090C6F6DA65}"/>
          </ac:spMkLst>
        </pc:spChg>
      </pc:sldChg>
      <pc:sldChg chg="modSp mod">
        <pc:chgData name="Melissa Brady" userId="f8cabdf6-58b9-492b-8158-6f121d29c418" providerId="ADAL" clId="{6BCBE751-625D-45BA-9DB5-3178E00975D6}" dt="2021-12-13T16:53:10.731" v="1775" actId="20577"/>
        <pc:sldMkLst>
          <pc:docMk/>
          <pc:sldMk cId="649417164" sldId="301"/>
        </pc:sldMkLst>
        <pc:spChg chg="mod">
          <ac:chgData name="Melissa Brady" userId="f8cabdf6-58b9-492b-8158-6f121d29c418" providerId="ADAL" clId="{6BCBE751-625D-45BA-9DB5-3178E00975D6}" dt="2021-12-13T16:53:10.731" v="1775" actId="20577"/>
          <ac:spMkLst>
            <pc:docMk/>
            <pc:sldMk cId="649417164" sldId="301"/>
            <ac:spMk id="2" creationId="{26EA1D7A-0998-4D1A-B06C-3A35955FC8CF}"/>
          </ac:spMkLst>
        </pc:spChg>
      </pc:sldChg>
      <pc:sldChg chg="modSp mod">
        <pc:chgData name="Melissa Brady" userId="f8cabdf6-58b9-492b-8158-6f121d29c418" providerId="ADAL" clId="{6BCBE751-625D-45BA-9DB5-3178E00975D6}" dt="2021-12-13T16:30:28.324" v="766" actId="20577"/>
        <pc:sldMkLst>
          <pc:docMk/>
          <pc:sldMk cId="3594115349" sldId="302"/>
        </pc:sldMkLst>
        <pc:spChg chg="mod">
          <ac:chgData name="Melissa Brady" userId="f8cabdf6-58b9-492b-8158-6f121d29c418" providerId="ADAL" clId="{6BCBE751-625D-45BA-9DB5-3178E00975D6}" dt="2021-12-13T16:30:28.324" v="766" actId="20577"/>
          <ac:spMkLst>
            <pc:docMk/>
            <pc:sldMk cId="3594115349" sldId="302"/>
            <ac:spMk id="2" creationId="{1200F884-6DF5-4FAB-95C6-C492E8EDA84E}"/>
          </ac:spMkLst>
        </pc:spChg>
      </pc:sldChg>
      <pc:sldChg chg="del">
        <pc:chgData name="Melissa Brady" userId="f8cabdf6-58b9-492b-8158-6f121d29c418" providerId="ADAL" clId="{6BCBE751-625D-45BA-9DB5-3178E00975D6}" dt="2021-12-13T16:52:28.672" v="1770" actId="2696"/>
        <pc:sldMkLst>
          <pc:docMk/>
          <pc:sldMk cId="2505710699" sldId="308"/>
        </pc:sldMkLst>
      </pc:sldChg>
      <pc:sldChg chg="modSp mod">
        <pc:chgData name="Melissa Brady" userId="f8cabdf6-58b9-492b-8158-6f121d29c418" providerId="ADAL" clId="{6BCBE751-625D-45BA-9DB5-3178E00975D6}" dt="2021-12-13T16:52:45.433" v="1774" actId="27636"/>
        <pc:sldMkLst>
          <pc:docMk/>
          <pc:sldMk cId="1395655308" sldId="310"/>
        </pc:sldMkLst>
        <pc:spChg chg="mod">
          <ac:chgData name="Melissa Brady" userId="f8cabdf6-58b9-492b-8158-6f121d29c418" providerId="ADAL" clId="{6BCBE751-625D-45BA-9DB5-3178E00975D6}" dt="2021-12-13T16:52:45.433" v="1774" actId="27636"/>
          <ac:spMkLst>
            <pc:docMk/>
            <pc:sldMk cId="1395655308" sldId="310"/>
            <ac:spMk id="3" creationId="{4844AD22-AFD3-4510-BB9E-F079A08866E0}"/>
          </ac:spMkLst>
        </pc:spChg>
      </pc:sldChg>
      <pc:sldChg chg="modSp mod">
        <pc:chgData name="Melissa Brady" userId="f8cabdf6-58b9-492b-8158-6f121d29c418" providerId="ADAL" clId="{6BCBE751-625D-45BA-9DB5-3178E00975D6}" dt="2021-12-13T16:30:45.245" v="768" actId="20577"/>
        <pc:sldMkLst>
          <pc:docMk/>
          <pc:sldMk cId="3860743228" sldId="311"/>
        </pc:sldMkLst>
        <pc:spChg chg="mod">
          <ac:chgData name="Melissa Brady" userId="f8cabdf6-58b9-492b-8158-6f121d29c418" providerId="ADAL" clId="{6BCBE751-625D-45BA-9DB5-3178E00975D6}" dt="2021-12-13T16:30:45.245" v="768" actId="20577"/>
          <ac:spMkLst>
            <pc:docMk/>
            <pc:sldMk cId="3860743228" sldId="311"/>
            <ac:spMk id="2" creationId="{1200F884-6DF5-4FAB-95C6-C492E8EDA84E}"/>
          </ac:spMkLst>
        </pc:spChg>
      </pc:sldChg>
      <pc:sldChg chg="modSp mod">
        <pc:chgData name="Melissa Brady" userId="f8cabdf6-58b9-492b-8158-6f121d29c418" providerId="ADAL" clId="{6BCBE751-625D-45BA-9DB5-3178E00975D6}" dt="2021-12-13T16:30:53.324" v="770" actId="20577"/>
        <pc:sldMkLst>
          <pc:docMk/>
          <pc:sldMk cId="418186516" sldId="312"/>
        </pc:sldMkLst>
        <pc:spChg chg="mod">
          <ac:chgData name="Melissa Brady" userId="f8cabdf6-58b9-492b-8158-6f121d29c418" providerId="ADAL" clId="{6BCBE751-625D-45BA-9DB5-3178E00975D6}" dt="2021-12-13T16:30:53.324" v="770" actId="20577"/>
          <ac:spMkLst>
            <pc:docMk/>
            <pc:sldMk cId="418186516" sldId="312"/>
            <ac:spMk id="2" creationId="{1200F884-6DF5-4FAB-95C6-C492E8EDA84E}"/>
          </ac:spMkLst>
        </pc:spChg>
      </pc:sldChg>
      <pc:sldChg chg="del">
        <pc:chgData name="Melissa Brady" userId="f8cabdf6-58b9-492b-8158-6f121d29c418" providerId="ADAL" clId="{6BCBE751-625D-45BA-9DB5-3178E00975D6}" dt="2021-12-13T16:44:29.721" v="1219" actId="2696"/>
        <pc:sldMkLst>
          <pc:docMk/>
          <pc:sldMk cId="1961651560" sldId="320"/>
        </pc:sldMkLst>
      </pc:sldChg>
      <pc:sldChg chg="del">
        <pc:chgData name="Melissa Brady" userId="f8cabdf6-58b9-492b-8158-6f121d29c418" providerId="ADAL" clId="{6BCBE751-625D-45BA-9DB5-3178E00975D6}" dt="2021-12-13T16:31:12.847" v="771" actId="2696"/>
        <pc:sldMkLst>
          <pc:docMk/>
          <pc:sldMk cId="1112238697" sldId="322"/>
        </pc:sldMkLst>
      </pc:sldChg>
      <pc:sldChg chg="modSp del mod">
        <pc:chgData name="Melissa Brady" userId="f8cabdf6-58b9-492b-8158-6f121d29c418" providerId="ADAL" clId="{6BCBE751-625D-45BA-9DB5-3178E00975D6}" dt="2021-12-13T16:29:14.719" v="709" actId="2696"/>
        <pc:sldMkLst>
          <pc:docMk/>
          <pc:sldMk cId="3243974715" sldId="324"/>
        </pc:sldMkLst>
        <pc:spChg chg="mod">
          <ac:chgData name="Melissa Brady" userId="f8cabdf6-58b9-492b-8158-6f121d29c418" providerId="ADAL" clId="{6BCBE751-625D-45BA-9DB5-3178E00975D6}" dt="2021-12-13T16:22:11.123" v="184" actId="20577"/>
          <ac:spMkLst>
            <pc:docMk/>
            <pc:sldMk cId="3243974715" sldId="324"/>
            <ac:spMk id="17" creationId="{ABC60D06-9DE4-4168-BFDD-608871CDA0CE}"/>
          </ac:spMkLst>
        </pc:spChg>
        <pc:spChg chg="mod">
          <ac:chgData name="Melissa Brady" userId="f8cabdf6-58b9-492b-8158-6f121d29c418" providerId="ADAL" clId="{6BCBE751-625D-45BA-9DB5-3178E00975D6}" dt="2021-12-13T16:21:29.516" v="164" actId="20577"/>
          <ac:spMkLst>
            <pc:docMk/>
            <pc:sldMk cId="3243974715" sldId="324"/>
            <ac:spMk id="20" creationId="{F79E4948-179A-4B00-99FA-15960540C083}"/>
          </ac:spMkLst>
        </pc:spChg>
        <pc:spChg chg="mod">
          <ac:chgData name="Melissa Brady" userId="f8cabdf6-58b9-492b-8158-6f121d29c418" providerId="ADAL" clId="{6BCBE751-625D-45BA-9DB5-3178E00975D6}" dt="2021-12-13T16:23:25.266" v="215" actId="20577"/>
          <ac:spMkLst>
            <pc:docMk/>
            <pc:sldMk cId="3243974715" sldId="324"/>
            <ac:spMk id="23" creationId="{3FF2B23E-3CB4-4101-BBA2-A2C4E67FB9B8}"/>
          </ac:spMkLst>
        </pc:spChg>
        <pc:spChg chg="mod">
          <ac:chgData name="Melissa Brady" userId="f8cabdf6-58b9-492b-8158-6f121d29c418" providerId="ADAL" clId="{6BCBE751-625D-45BA-9DB5-3178E00975D6}" dt="2021-12-13T16:23:52.123" v="266" actId="20577"/>
          <ac:spMkLst>
            <pc:docMk/>
            <pc:sldMk cId="3243974715" sldId="324"/>
            <ac:spMk id="26" creationId="{27AF9C07-79FB-4D90-A676-2943403F6F30}"/>
          </ac:spMkLst>
        </pc:spChg>
      </pc:sldChg>
      <pc:sldChg chg="addSp modSp new mod modClrScheme chgLayout">
        <pc:chgData name="Melissa Brady" userId="f8cabdf6-58b9-492b-8158-6f121d29c418" providerId="ADAL" clId="{6BCBE751-625D-45BA-9DB5-3178E00975D6}" dt="2021-12-13T16:29:02.108" v="708" actId="20577"/>
        <pc:sldMkLst>
          <pc:docMk/>
          <pc:sldMk cId="119486615" sldId="434"/>
        </pc:sldMkLst>
        <pc:spChg chg="add mod">
          <ac:chgData name="Melissa Brady" userId="f8cabdf6-58b9-492b-8158-6f121d29c418" providerId="ADAL" clId="{6BCBE751-625D-45BA-9DB5-3178E00975D6}" dt="2021-12-13T16:24:14.082" v="280" actId="20577"/>
          <ac:spMkLst>
            <pc:docMk/>
            <pc:sldMk cId="119486615" sldId="434"/>
            <ac:spMk id="2" creationId="{AAA232E2-FA03-4470-B567-868D4E66B33B}"/>
          </ac:spMkLst>
        </pc:spChg>
        <pc:spChg chg="add mod">
          <ac:chgData name="Melissa Brady" userId="f8cabdf6-58b9-492b-8158-6f121d29c418" providerId="ADAL" clId="{6BCBE751-625D-45BA-9DB5-3178E00975D6}" dt="2021-12-13T16:29:02.108" v="708" actId="20577"/>
          <ac:spMkLst>
            <pc:docMk/>
            <pc:sldMk cId="119486615" sldId="434"/>
            <ac:spMk id="3" creationId="{66754D33-DAD1-470E-8A11-27E13FC5A736}"/>
          </ac:spMkLst>
        </pc:spChg>
      </pc:sldChg>
      <pc:sldChg chg="addSp modSp new mod">
        <pc:chgData name="Melissa Brady" userId="f8cabdf6-58b9-492b-8158-6f121d29c418" providerId="ADAL" clId="{6BCBE751-625D-45BA-9DB5-3178E00975D6}" dt="2021-12-13T16:53:38.979" v="1776" actId="20577"/>
        <pc:sldMkLst>
          <pc:docMk/>
          <pc:sldMk cId="2991690143" sldId="435"/>
        </pc:sldMkLst>
        <pc:spChg chg="mod">
          <ac:chgData name="Melissa Brady" userId="f8cabdf6-58b9-492b-8158-6f121d29c418" providerId="ADAL" clId="{6BCBE751-625D-45BA-9DB5-3178E00975D6}" dt="2021-12-13T16:37:19.771" v="855" actId="20577"/>
          <ac:spMkLst>
            <pc:docMk/>
            <pc:sldMk cId="2991690143" sldId="435"/>
            <ac:spMk id="2" creationId="{131C3998-8058-45E8-8D8F-F42D291DC896}"/>
          </ac:spMkLst>
        </pc:spChg>
        <pc:spChg chg="mod">
          <ac:chgData name="Melissa Brady" userId="f8cabdf6-58b9-492b-8158-6f121d29c418" providerId="ADAL" clId="{6BCBE751-625D-45BA-9DB5-3178E00975D6}" dt="2021-12-13T16:53:38.979" v="1776" actId="20577"/>
          <ac:spMkLst>
            <pc:docMk/>
            <pc:sldMk cId="2991690143" sldId="435"/>
            <ac:spMk id="3" creationId="{4A5C57C4-3DF1-4EC4-96A7-8B301DE9E126}"/>
          </ac:spMkLst>
        </pc:spChg>
        <pc:spChg chg="add mod">
          <ac:chgData name="Melissa Brady" userId="f8cabdf6-58b9-492b-8158-6f121d29c418" providerId="ADAL" clId="{6BCBE751-625D-45BA-9DB5-3178E00975D6}" dt="2021-12-13T16:37:58.358" v="856" actId="20577"/>
          <ac:spMkLst>
            <pc:docMk/>
            <pc:sldMk cId="2991690143" sldId="435"/>
            <ac:spMk id="4" creationId="{50D32BB3-26D5-490B-8E17-788E68681E0F}"/>
          </ac:spMkLst>
        </pc:spChg>
      </pc:sldChg>
      <pc:sldChg chg="addSp modSp add mod">
        <pc:chgData name="Melissa Brady" userId="f8cabdf6-58b9-492b-8158-6f121d29c418" providerId="ADAL" clId="{6BCBE751-625D-45BA-9DB5-3178E00975D6}" dt="2021-12-13T16:43:09.689" v="1218" actId="20577"/>
        <pc:sldMkLst>
          <pc:docMk/>
          <pc:sldMk cId="1072915657" sldId="436"/>
        </pc:sldMkLst>
        <pc:spChg chg="mod">
          <ac:chgData name="Melissa Brady" userId="f8cabdf6-58b9-492b-8158-6f121d29c418" providerId="ADAL" clId="{6BCBE751-625D-45BA-9DB5-3178E00975D6}" dt="2021-12-13T16:43:09.689" v="1218" actId="20577"/>
          <ac:spMkLst>
            <pc:docMk/>
            <pc:sldMk cId="1072915657" sldId="436"/>
            <ac:spMk id="3" creationId="{4A5C57C4-3DF1-4EC4-96A7-8B301DE9E126}"/>
          </ac:spMkLst>
        </pc:spChg>
        <pc:picChg chg="add mod">
          <ac:chgData name="Melissa Brady" userId="f8cabdf6-58b9-492b-8158-6f121d29c418" providerId="ADAL" clId="{6BCBE751-625D-45BA-9DB5-3178E00975D6}" dt="2021-12-13T16:41:55.655" v="1082" actId="1076"/>
          <ac:picMkLst>
            <pc:docMk/>
            <pc:sldMk cId="1072915657" sldId="436"/>
            <ac:picMk id="6" creationId="{13074515-5838-4AF8-BFD7-80E3F627EC63}"/>
          </ac:picMkLst>
        </pc:picChg>
      </pc:sldChg>
      <pc:sldChg chg="modSp new mod">
        <pc:chgData name="Melissa Brady" userId="f8cabdf6-58b9-492b-8158-6f121d29c418" providerId="ADAL" clId="{6BCBE751-625D-45BA-9DB5-3178E00975D6}" dt="2021-12-13T16:52:03.354" v="1769" actId="20577"/>
        <pc:sldMkLst>
          <pc:docMk/>
          <pc:sldMk cId="81006309" sldId="437"/>
        </pc:sldMkLst>
        <pc:spChg chg="mod">
          <ac:chgData name="Melissa Brady" userId="f8cabdf6-58b9-492b-8158-6f121d29c418" providerId="ADAL" clId="{6BCBE751-625D-45BA-9DB5-3178E00975D6}" dt="2021-12-13T16:46:37.611" v="1236" actId="20577"/>
          <ac:spMkLst>
            <pc:docMk/>
            <pc:sldMk cId="81006309" sldId="437"/>
            <ac:spMk id="2" creationId="{4E2243B3-1A71-410C-A5DF-A6C7E786B674}"/>
          </ac:spMkLst>
        </pc:spChg>
        <pc:spChg chg="mod">
          <ac:chgData name="Melissa Brady" userId="f8cabdf6-58b9-492b-8158-6f121d29c418" providerId="ADAL" clId="{6BCBE751-625D-45BA-9DB5-3178E00975D6}" dt="2021-12-13T16:52:03.354" v="1769" actId="20577"/>
          <ac:spMkLst>
            <pc:docMk/>
            <pc:sldMk cId="81006309" sldId="437"/>
            <ac:spMk id="3" creationId="{213B0387-3A67-4F3F-8C7D-8AF622814569}"/>
          </ac:spMkLst>
        </pc:spChg>
      </pc:sldChg>
      <pc:sldChg chg="modSp new mod">
        <pc:chgData name="Melissa Brady" userId="f8cabdf6-58b9-492b-8158-6f121d29c418" providerId="ADAL" clId="{6BCBE751-625D-45BA-9DB5-3178E00975D6}" dt="2021-12-13T16:50:22.773" v="1598" actId="255"/>
        <pc:sldMkLst>
          <pc:docMk/>
          <pc:sldMk cId="2907814745" sldId="438"/>
        </pc:sldMkLst>
        <pc:spChg chg="mod">
          <ac:chgData name="Melissa Brady" userId="f8cabdf6-58b9-492b-8158-6f121d29c418" providerId="ADAL" clId="{6BCBE751-625D-45BA-9DB5-3178E00975D6}" dt="2021-12-13T16:48:15.217" v="1417" actId="20577"/>
          <ac:spMkLst>
            <pc:docMk/>
            <pc:sldMk cId="2907814745" sldId="438"/>
            <ac:spMk id="2" creationId="{5ECE5AA5-1F96-44C4-9776-E8B8A85A8DD3}"/>
          </ac:spMkLst>
        </pc:spChg>
        <pc:spChg chg="mod">
          <ac:chgData name="Melissa Brady" userId="f8cabdf6-58b9-492b-8158-6f121d29c418" providerId="ADAL" clId="{6BCBE751-625D-45BA-9DB5-3178E00975D6}" dt="2021-12-13T16:50:22.773" v="1598" actId="255"/>
          <ac:spMkLst>
            <pc:docMk/>
            <pc:sldMk cId="2907814745" sldId="438"/>
            <ac:spMk id="3" creationId="{8A3D6F0A-B3E8-4369-B0C7-32A110E0A4C4}"/>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25F7A-8CA7-40D7-8F70-0DCC493783DF}"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58514A5-93CD-4B77-9860-8F22D6FAC739}">
      <dgm:prSet/>
      <dgm:spPr/>
      <dgm:t>
        <a:bodyPr/>
        <a:lstStyle/>
        <a:p>
          <a:r>
            <a:rPr lang="en-US"/>
            <a:t>Sponsor receives charter application proposals</a:t>
          </a:r>
        </a:p>
      </dgm:t>
    </dgm:pt>
    <dgm:pt modelId="{C90629AE-2B64-4324-BAE6-A0BFE8797B16}" type="parTrans" cxnId="{CF0EFEB2-1A5B-4D54-90A2-6F2C5F9F1211}">
      <dgm:prSet/>
      <dgm:spPr/>
      <dgm:t>
        <a:bodyPr/>
        <a:lstStyle/>
        <a:p>
          <a:endParaRPr lang="en-US"/>
        </a:p>
      </dgm:t>
    </dgm:pt>
    <dgm:pt modelId="{38F6C8A1-BB63-4F84-8715-50C9A376058F}" type="sibTrans" cxnId="{CF0EFEB2-1A5B-4D54-90A2-6F2C5F9F1211}">
      <dgm:prSet/>
      <dgm:spPr/>
      <dgm:t>
        <a:bodyPr/>
        <a:lstStyle/>
        <a:p>
          <a:endParaRPr lang="en-US"/>
        </a:p>
      </dgm:t>
    </dgm:pt>
    <dgm:pt modelId="{063A755A-049C-450E-9EF9-A031859411AD}">
      <dgm:prSet/>
      <dgm:spPr/>
      <dgm:t>
        <a:bodyPr/>
        <a:lstStyle/>
        <a:p>
          <a:r>
            <a:rPr lang="en-US"/>
            <a:t>The Sponsor shall give charter applicants 7 calendar days to make technical of non substantive corrections </a:t>
          </a:r>
        </a:p>
      </dgm:t>
    </dgm:pt>
    <dgm:pt modelId="{A705D079-3064-4D41-BF9C-ACAD409344A7}" type="parTrans" cxnId="{E5EC95A5-68A9-4ECE-82BC-11B5C65B3B08}">
      <dgm:prSet/>
      <dgm:spPr/>
      <dgm:t>
        <a:bodyPr/>
        <a:lstStyle/>
        <a:p>
          <a:endParaRPr lang="en-US"/>
        </a:p>
      </dgm:t>
    </dgm:pt>
    <dgm:pt modelId="{8B8B304B-C35C-43B2-88F4-1C8FF73BC142}" type="sibTrans" cxnId="{E5EC95A5-68A9-4ECE-82BC-11B5C65B3B08}">
      <dgm:prSet/>
      <dgm:spPr/>
      <dgm:t>
        <a:bodyPr/>
        <a:lstStyle/>
        <a:p>
          <a:endParaRPr lang="en-US"/>
        </a:p>
      </dgm:t>
    </dgm:pt>
    <dgm:pt modelId="{9B39110B-432D-4964-B290-26CC9CCF99ED}">
      <dgm:prSet/>
      <dgm:spPr/>
      <dgm:t>
        <a:bodyPr/>
        <a:lstStyle/>
        <a:p>
          <a:r>
            <a:rPr lang="en-US"/>
            <a:t>Charter Review Team conducts a review of all charter application proposals</a:t>
          </a:r>
        </a:p>
      </dgm:t>
    </dgm:pt>
    <dgm:pt modelId="{1413CB33-BF35-45AB-9879-D514BD898D3F}" type="parTrans" cxnId="{8289DF61-30AF-4024-B912-FAC847D37A99}">
      <dgm:prSet/>
      <dgm:spPr/>
      <dgm:t>
        <a:bodyPr/>
        <a:lstStyle/>
        <a:p>
          <a:endParaRPr lang="en-US"/>
        </a:p>
      </dgm:t>
    </dgm:pt>
    <dgm:pt modelId="{8A6DB33B-F2F5-427D-8138-BDCCABAC4868}" type="sibTrans" cxnId="{8289DF61-30AF-4024-B912-FAC847D37A99}">
      <dgm:prSet/>
      <dgm:spPr/>
      <dgm:t>
        <a:bodyPr/>
        <a:lstStyle/>
        <a:p>
          <a:endParaRPr lang="en-US"/>
        </a:p>
      </dgm:t>
    </dgm:pt>
    <dgm:pt modelId="{F826697A-EB61-4274-A53C-88F9CA512C2D}">
      <dgm:prSet/>
      <dgm:spPr/>
      <dgm:t>
        <a:bodyPr/>
        <a:lstStyle/>
        <a:p>
          <a:r>
            <a:rPr lang="en-US"/>
            <a:t>Charter Review Team meets to discuss charter application proposals</a:t>
          </a:r>
        </a:p>
      </dgm:t>
    </dgm:pt>
    <dgm:pt modelId="{01646531-C08C-4D89-B2B6-97762A47923A}" type="parTrans" cxnId="{2A922E57-116D-4227-A741-68D66F4E7693}">
      <dgm:prSet/>
      <dgm:spPr/>
      <dgm:t>
        <a:bodyPr/>
        <a:lstStyle/>
        <a:p>
          <a:endParaRPr lang="en-US"/>
        </a:p>
      </dgm:t>
    </dgm:pt>
    <dgm:pt modelId="{9AE9BC7A-350A-4E6B-ADDD-71001327CAFC}" type="sibTrans" cxnId="{2A922E57-116D-4227-A741-68D66F4E7693}">
      <dgm:prSet/>
      <dgm:spPr/>
      <dgm:t>
        <a:bodyPr/>
        <a:lstStyle/>
        <a:p>
          <a:endParaRPr lang="en-US"/>
        </a:p>
      </dgm:t>
    </dgm:pt>
    <dgm:pt modelId="{6D092E54-6510-44BA-93D7-C00A4C870DBF}">
      <dgm:prSet/>
      <dgm:spPr/>
      <dgm:t>
        <a:bodyPr/>
        <a:lstStyle/>
        <a:p>
          <a:r>
            <a:rPr lang="en-US"/>
            <a:t>Charter applicants attend capacity interviews facilitated by the charter staff and possibly members of the Charter Review Team</a:t>
          </a:r>
        </a:p>
      </dgm:t>
    </dgm:pt>
    <dgm:pt modelId="{D1E0C0E5-9EEB-418E-B0A6-3C14A82F4B8E}" type="parTrans" cxnId="{D8A9BB85-2FE5-4D63-A68A-2AEF2DA87055}">
      <dgm:prSet/>
      <dgm:spPr/>
      <dgm:t>
        <a:bodyPr/>
        <a:lstStyle/>
        <a:p>
          <a:endParaRPr lang="en-US"/>
        </a:p>
      </dgm:t>
    </dgm:pt>
    <dgm:pt modelId="{2D1C2169-9B0C-4E7B-83F0-BB027E98AB9E}" type="sibTrans" cxnId="{D8A9BB85-2FE5-4D63-A68A-2AEF2DA87055}">
      <dgm:prSet/>
      <dgm:spPr/>
      <dgm:t>
        <a:bodyPr/>
        <a:lstStyle/>
        <a:p>
          <a:endParaRPr lang="en-US"/>
        </a:p>
      </dgm:t>
    </dgm:pt>
    <dgm:pt modelId="{690609C2-61DA-4460-BE54-783841A4435C}">
      <dgm:prSet/>
      <dgm:spPr/>
      <dgm:t>
        <a:bodyPr/>
        <a:lstStyle/>
        <a:p>
          <a:r>
            <a:rPr lang="en-US"/>
            <a:t>Charter Review Team meets to finalize charter application discussions and vote on each application</a:t>
          </a:r>
        </a:p>
      </dgm:t>
    </dgm:pt>
    <dgm:pt modelId="{F4079B34-9F0C-44CA-BA37-6E4E8A9C66BB}" type="parTrans" cxnId="{8DDB1D38-8EFD-4A01-9FCE-ECE23429C24B}">
      <dgm:prSet/>
      <dgm:spPr/>
      <dgm:t>
        <a:bodyPr/>
        <a:lstStyle/>
        <a:p>
          <a:endParaRPr lang="en-US"/>
        </a:p>
      </dgm:t>
    </dgm:pt>
    <dgm:pt modelId="{EA2291A9-68E0-42A0-814B-4ED20CE49DBA}" type="sibTrans" cxnId="{8DDB1D38-8EFD-4A01-9FCE-ECE23429C24B}">
      <dgm:prSet/>
      <dgm:spPr/>
      <dgm:t>
        <a:bodyPr/>
        <a:lstStyle/>
        <a:p>
          <a:endParaRPr lang="en-US"/>
        </a:p>
      </dgm:t>
    </dgm:pt>
    <dgm:pt modelId="{99CB2FFD-75D4-444B-99D9-0CB8AC1868F4}">
      <dgm:prSet/>
      <dgm:spPr/>
      <dgm:t>
        <a:bodyPr/>
        <a:lstStyle/>
        <a:p>
          <a:r>
            <a:rPr lang="en-US"/>
            <a:t>Charter staff notifies charter applicant of the Charter Review Team’s recommendation</a:t>
          </a:r>
        </a:p>
      </dgm:t>
    </dgm:pt>
    <dgm:pt modelId="{02C5EA3B-2362-4763-B8CF-146B567CB17C}" type="parTrans" cxnId="{F2B94C3C-375C-4BC8-942B-83C254AFA281}">
      <dgm:prSet/>
      <dgm:spPr/>
      <dgm:t>
        <a:bodyPr/>
        <a:lstStyle/>
        <a:p>
          <a:endParaRPr lang="en-US"/>
        </a:p>
      </dgm:t>
    </dgm:pt>
    <dgm:pt modelId="{87B9C7F0-6214-4986-8F29-8122DB1C5B81}" type="sibTrans" cxnId="{F2B94C3C-375C-4BC8-942B-83C254AFA281}">
      <dgm:prSet/>
      <dgm:spPr/>
      <dgm:t>
        <a:bodyPr/>
        <a:lstStyle/>
        <a:p>
          <a:endParaRPr lang="en-US"/>
        </a:p>
      </dgm:t>
    </dgm:pt>
    <dgm:pt modelId="{4AC2279F-5F30-4BC4-B6BB-83F21D61990D}">
      <dgm:prSet/>
      <dgm:spPr/>
      <dgm:t>
        <a:bodyPr/>
        <a:lstStyle/>
        <a:p>
          <a:r>
            <a:rPr lang="en-US"/>
            <a:t>Charter staff delivers Charter Review Team’s recommendation of each charter application to the Superintendent at a work session</a:t>
          </a:r>
        </a:p>
      </dgm:t>
    </dgm:pt>
    <dgm:pt modelId="{0E5F6C3B-FA32-42DE-B2E0-415692BDDDC4}" type="parTrans" cxnId="{C9C6CD82-3B81-41A8-837F-F1E6D35D1225}">
      <dgm:prSet/>
      <dgm:spPr/>
      <dgm:t>
        <a:bodyPr/>
        <a:lstStyle/>
        <a:p>
          <a:endParaRPr lang="en-US"/>
        </a:p>
      </dgm:t>
    </dgm:pt>
    <dgm:pt modelId="{D64DA825-9096-493F-86AD-0F6FFD80A5CC}" type="sibTrans" cxnId="{C9C6CD82-3B81-41A8-837F-F1E6D35D1225}">
      <dgm:prSet/>
      <dgm:spPr/>
      <dgm:t>
        <a:bodyPr/>
        <a:lstStyle/>
        <a:p>
          <a:endParaRPr lang="en-US"/>
        </a:p>
      </dgm:t>
    </dgm:pt>
    <dgm:pt modelId="{AE629124-BA7F-4986-8818-CEE2481B3D06}">
      <dgm:prSet/>
      <dgm:spPr/>
      <dgm:t>
        <a:bodyPr/>
        <a:lstStyle/>
        <a:p>
          <a:r>
            <a:rPr lang="en-US"/>
            <a:t>The district board members vote on each charter application proposal </a:t>
          </a:r>
        </a:p>
      </dgm:t>
    </dgm:pt>
    <dgm:pt modelId="{9EA79C20-4E8E-41F3-950B-657B1E8CFD37}" type="parTrans" cxnId="{5955D897-C43E-4C7F-AC00-47D6B511A34E}">
      <dgm:prSet/>
      <dgm:spPr/>
      <dgm:t>
        <a:bodyPr/>
        <a:lstStyle/>
        <a:p>
          <a:endParaRPr lang="en-US"/>
        </a:p>
      </dgm:t>
    </dgm:pt>
    <dgm:pt modelId="{0A61F139-766B-4233-BDAF-24F1DC19455E}" type="sibTrans" cxnId="{5955D897-C43E-4C7F-AC00-47D6B511A34E}">
      <dgm:prSet/>
      <dgm:spPr/>
      <dgm:t>
        <a:bodyPr/>
        <a:lstStyle/>
        <a:p>
          <a:endParaRPr lang="en-US"/>
        </a:p>
      </dgm:t>
    </dgm:pt>
    <dgm:pt modelId="{E7ABB9D3-AFCC-4E8C-A53B-E38C1164D1B6}">
      <dgm:prSet/>
      <dgm:spPr/>
      <dgm:t>
        <a:bodyPr/>
        <a:lstStyle/>
        <a:p>
          <a:r>
            <a:rPr lang="en-US"/>
            <a:t>If the charter application is denied, the Sponsor shall notify the applicant within 10 calendar days of the vote, containing reasons for the denial </a:t>
          </a:r>
        </a:p>
      </dgm:t>
    </dgm:pt>
    <dgm:pt modelId="{724F05F4-D7D1-4905-96E6-CAE9784E333F}" type="parTrans" cxnId="{02BDC30D-4753-4A85-9AAE-49E7D4B3BDE0}">
      <dgm:prSet/>
      <dgm:spPr/>
      <dgm:t>
        <a:bodyPr/>
        <a:lstStyle/>
        <a:p>
          <a:endParaRPr lang="en-US"/>
        </a:p>
      </dgm:t>
    </dgm:pt>
    <dgm:pt modelId="{D44BDAEB-F498-44D6-9A41-3A5E79CBC1D5}" type="sibTrans" cxnId="{02BDC30D-4753-4A85-9AAE-49E7D4B3BDE0}">
      <dgm:prSet/>
      <dgm:spPr/>
      <dgm:t>
        <a:bodyPr/>
        <a:lstStyle/>
        <a:p>
          <a:endParaRPr lang="en-US"/>
        </a:p>
      </dgm:t>
    </dgm:pt>
    <dgm:pt modelId="{AD295D25-93AB-40D2-A9CB-0042118FEF2B}">
      <dgm:prSet/>
      <dgm:spPr/>
      <dgm:t>
        <a:bodyPr/>
        <a:lstStyle/>
        <a:p>
          <a:r>
            <a:rPr lang="en-US"/>
            <a:t>Charter applicants may appeal no later than 30 calendar days after receipt of the denial letter to the State Board of Education</a:t>
          </a:r>
        </a:p>
      </dgm:t>
    </dgm:pt>
    <dgm:pt modelId="{6E21D29B-3BAD-45ED-8D44-7FB4193F7A57}" type="parTrans" cxnId="{486BC71F-5C2A-438D-B891-1396B73740B9}">
      <dgm:prSet/>
      <dgm:spPr/>
      <dgm:t>
        <a:bodyPr/>
        <a:lstStyle/>
        <a:p>
          <a:endParaRPr lang="en-US"/>
        </a:p>
      </dgm:t>
    </dgm:pt>
    <dgm:pt modelId="{D3FE6C1C-B03E-4685-96BF-0BB264703A3E}" type="sibTrans" cxnId="{486BC71F-5C2A-438D-B891-1396B73740B9}">
      <dgm:prSet/>
      <dgm:spPr/>
      <dgm:t>
        <a:bodyPr/>
        <a:lstStyle/>
        <a:p>
          <a:endParaRPr lang="en-US"/>
        </a:p>
      </dgm:t>
    </dgm:pt>
    <dgm:pt modelId="{D7B96DBD-55D7-4492-A373-A49E59DF1946}">
      <dgm:prSet/>
      <dgm:spPr/>
      <dgm:t>
        <a:bodyPr/>
        <a:lstStyle/>
        <a:p>
          <a:r>
            <a:rPr lang="en-US"/>
            <a:t>Allow charter applicants to present their program at a work session or workshop</a:t>
          </a:r>
        </a:p>
      </dgm:t>
    </dgm:pt>
    <dgm:pt modelId="{BCD8879A-4A06-400E-B814-AF7875130973}" type="parTrans" cxnId="{9DA99729-40F4-409D-BE85-AEC3526EDB6E}">
      <dgm:prSet/>
      <dgm:spPr/>
      <dgm:t>
        <a:bodyPr/>
        <a:lstStyle/>
        <a:p>
          <a:endParaRPr lang="en-US"/>
        </a:p>
      </dgm:t>
    </dgm:pt>
    <dgm:pt modelId="{6B8E9C4C-2606-4590-8347-29CC4C4A3E95}" type="sibTrans" cxnId="{9DA99729-40F4-409D-BE85-AEC3526EDB6E}">
      <dgm:prSet/>
      <dgm:spPr/>
      <dgm:t>
        <a:bodyPr/>
        <a:lstStyle/>
        <a:p>
          <a:endParaRPr lang="en-US"/>
        </a:p>
      </dgm:t>
    </dgm:pt>
    <dgm:pt modelId="{77C32CE2-B110-41C8-BF30-C08A74EB6629}" type="pres">
      <dgm:prSet presAssocID="{AA425F7A-8CA7-40D7-8F70-0DCC493783DF}" presName="Name0" presStyleCnt="0">
        <dgm:presLayoutVars>
          <dgm:dir/>
          <dgm:resizeHandles val="exact"/>
        </dgm:presLayoutVars>
      </dgm:prSet>
      <dgm:spPr/>
    </dgm:pt>
    <dgm:pt modelId="{D2298E27-FD72-45C8-ABA1-C8FB0340A03E}" type="pres">
      <dgm:prSet presAssocID="{958514A5-93CD-4B77-9860-8F22D6FAC739}" presName="node" presStyleLbl="node1" presStyleIdx="0" presStyleCnt="12">
        <dgm:presLayoutVars>
          <dgm:bulletEnabled val="1"/>
        </dgm:presLayoutVars>
      </dgm:prSet>
      <dgm:spPr/>
    </dgm:pt>
    <dgm:pt modelId="{BF4F97A2-059F-4E4C-8C79-ADBE088F409F}" type="pres">
      <dgm:prSet presAssocID="{38F6C8A1-BB63-4F84-8715-50C9A376058F}" presName="sibTrans" presStyleLbl="sibTrans1D1" presStyleIdx="0" presStyleCnt="11"/>
      <dgm:spPr/>
    </dgm:pt>
    <dgm:pt modelId="{385C4AC7-D2A1-4A5E-B1E9-D789075B2D38}" type="pres">
      <dgm:prSet presAssocID="{38F6C8A1-BB63-4F84-8715-50C9A376058F}" presName="connectorText" presStyleLbl="sibTrans1D1" presStyleIdx="0" presStyleCnt="11"/>
      <dgm:spPr/>
    </dgm:pt>
    <dgm:pt modelId="{35F54007-96D5-40C3-987A-F69A95395C06}" type="pres">
      <dgm:prSet presAssocID="{063A755A-049C-450E-9EF9-A031859411AD}" presName="node" presStyleLbl="node1" presStyleIdx="1" presStyleCnt="12">
        <dgm:presLayoutVars>
          <dgm:bulletEnabled val="1"/>
        </dgm:presLayoutVars>
      </dgm:prSet>
      <dgm:spPr/>
    </dgm:pt>
    <dgm:pt modelId="{50341384-2B74-444F-B7AC-A66660198712}" type="pres">
      <dgm:prSet presAssocID="{8B8B304B-C35C-43B2-88F4-1C8FF73BC142}" presName="sibTrans" presStyleLbl="sibTrans1D1" presStyleIdx="1" presStyleCnt="11"/>
      <dgm:spPr/>
    </dgm:pt>
    <dgm:pt modelId="{38A899D6-51DD-400A-A103-DD8FB9DB5C53}" type="pres">
      <dgm:prSet presAssocID="{8B8B304B-C35C-43B2-88F4-1C8FF73BC142}" presName="connectorText" presStyleLbl="sibTrans1D1" presStyleIdx="1" presStyleCnt="11"/>
      <dgm:spPr/>
    </dgm:pt>
    <dgm:pt modelId="{2E1F7B20-10B2-48F0-A84A-6607932DAB7A}" type="pres">
      <dgm:prSet presAssocID="{D7B96DBD-55D7-4492-A373-A49E59DF1946}" presName="node" presStyleLbl="node1" presStyleIdx="2" presStyleCnt="12">
        <dgm:presLayoutVars>
          <dgm:bulletEnabled val="1"/>
        </dgm:presLayoutVars>
      </dgm:prSet>
      <dgm:spPr/>
    </dgm:pt>
    <dgm:pt modelId="{A974BDB6-2D9C-4739-917B-91100FE76BA2}" type="pres">
      <dgm:prSet presAssocID="{6B8E9C4C-2606-4590-8347-29CC4C4A3E95}" presName="sibTrans" presStyleLbl="sibTrans1D1" presStyleIdx="2" presStyleCnt="11"/>
      <dgm:spPr/>
    </dgm:pt>
    <dgm:pt modelId="{04A3CD36-D6E7-4D66-922A-F2B05D73A455}" type="pres">
      <dgm:prSet presAssocID="{6B8E9C4C-2606-4590-8347-29CC4C4A3E95}" presName="connectorText" presStyleLbl="sibTrans1D1" presStyleIdx="2" presStyleCnt="11"/>
      <dgm:spPr/>
    </dgm:pt>
    <dgm:pt modelId="{C3621CFD-C7CB-4847-AF59-7F1F507B9F2E}" type="pres">
      <dgm:prSet presAssocID="{9B39110B-432D-4964-B290-26CC9CCF99ED}" presName="node" presStyleLbl="node1" presStyleIdx="3" presStyleCnt="12">
        <dgm:presLayoutVars>
          <dgm:bulletEnabled val="1"/>
        </dgm:presLayoutVars>
      </dgm:prSet>
      <dgm:spPr/>
    </dgm:pt>
    <dgm:pt modelId="{CEAD0E67-C351-4A7F-9C90-C3F2475F1797}" type="pres">
      <dgm:prSet presAssocID="{8A6DB33B-F2F5-427D-8138-BDCCABAC4868}" presName="sibTrans" presStyleLbl="sibTrans1D1" presStyleIdx="3" presStyleCnt="11"/>
      <dgm:spPr/>
    </dgm:pt>
    <dgm:pt modelId="{5512EFF4-8508-4122-8FC3-FD869505DF7D}" type="pres">
      <dgm:prSet presAssocID="{8A6DB33B-F2F5-427D-8138-BDCCABAC4868}" presName="connectorText" presStyleLbl="sibTrans1D1" presStyleIdx="3" presStyleCnt="11"/>
      <dgm:spPr/>
    </dgm:pt>
    <dgm:pt modelId="{875510CD-90CC-4557-8D3C-40EAB70860CF}" type="pres">
      <dgm:prSet presAssocID="{F826697A-EB61-4274-A53C-88F9CA512C2D}" presName="node" presStyleLbl="node1" presStyleIdx="4" presStyleCnt="12">
        <dgm:presLayoutVars>
          <dgm:bulletEnabled val="1"/>
        </dgm:presLayoutVars>
      </dgm:prSet>
      <dgm:spPr/>
    </dgm:pt>
    <dgm:pt modelId="{20DFA668-A1BB-4D44-A2FF-A9C647F00239}" type="pres">
      <dgm:prSet presAssocID="{9AE9BC7A-350A-4E6B-ADDD-71001327CAFC}" presName="sibTrans" presStyleLbl="sibTrans1D1" presStyleIdx="4" presStyleCnt="11"/>
      <dgm:spPr/>
    </dgm:pt>
    <dgm:pt modelId="{15DA9032-F5AE-413F-8D69-C7E0CA12350A}" type="pres">
      <dgm:prSet presAssocID="{9AE9BC7A-350A-4E6B-ADDD-71001327CAFC}" presName="connectorText" presStyleLbl="sibTrans1D1" presStyleIdx="4" presStyleCnt="11"/>
      <dgm:spPr/>
    </dgm:pt>
    <dgm:pt modelId="{31E10365-1290-4507-8A8B-91E26972884F}" type="pres">
      <dgm:prSet presAssocID="{6D092E54-6510-44BA-93D7-C00A4C870DBF}" presName="node" presStyleLbl="node1" presStyleIdx="5" presStyleCnt="12">
        <dgm:presLayoutVars>
          <dgm:bulletEnabled val="1"/>
        </dgm:presLayoutVars>
      </dgm:prSet>
      <dgm:spPr/>
    </dgm:pt>
    <dgm:pt modelId="{9EB7D314-72C4-464D-839B-57090D2C2AC7}" type="pres">
      <dgm:prSet presAssocID="{2D1C2169-9B0C-4E7B-83F0-BB027E98AB9E}" presName="sibTrans" presStyleLbl="sibTrans1D1" presStyleIdx="5" presStyleCnt="11"/>
      <dgm:spPr/>
    </dgm:pt>
    <dgm:pt modelId="{F0273326-1EBB-4097-93FE-433F2446D7FF}" type="pres">
      <dgm:prSet presAssocID="{2D1C2169-9B0C-4E7B-83F0-BB027E98AB9E}" presName="connectorText" presStyleLbl="sibTrans1D1" presStyleIdx="5" presStyleCnt="11"/>
      <dgm:spPr/>
    </dgm:pt>
    <dgm:pt modelId="{F534A10E-C883-4F22-B13E-431417C0D267}" type="pres">
      <dgm:prSet presAssocID="{690609C2-61DA-4460-BE54-783841A4435C}" presName="node" presStyleLbl="node1" presStyleIdx="6" presStyleCnt="12">
        <dgm:presLayoutVars>
          <dgm:bulletEnabled val="1"/>
        </dgm:presLayoutVars>
      </dgm:prSet>
      <dgm:spPr/>
    </dgm:pt>
    <dgm:pt modelId="{7E686AFD-3683-4906-B66E-B41AB4FC72B2}" type="pres">
      <dgm:prSet presAssocID="{EA2291A9-68E0-42A0-814B-4ED20CE49DBA}" presName="sibTrans" presStyleLbl="sibTrans1D1" presStyleIdx="6" presStyleCnt="11"/>
      <dgm:spPr/>
    </dgm:pt>
    <dgm:pt modelId="{9384A280-AC21-4276-886C-8D07B63F2F26}" type="pres">
      <dgm:prSet presAssocID="{EA2291A9-68E0-42A0-814B-4ED20CE49DBA}" presName="connectorText" presStyleLbl="sibTrans1D1" presStyleIdx="6" presStyleCnt="11"/>
      <dgm:spPr/>
    </dgm:pt>
    <dgm:pt modelId="{0F3181A4-0218-4E8A-AB30-77700ECB8F80}" type="pres">
      <dgm:prSet presAssocID="{99CB2FFD-75D4-444B-99D9-0CB8AC1868F4}" presName="node" presStyleLbl="node1" presStyleIdx="7" presStyleCnt="12">
        <dgm:presLayoutVars>
          <dgm:bulletEnabled val="1"/>
        </dgm:presLayoutVars>
      </dgm:prSet>
      <dgm:spPr/>
    </dgm:pt>
    <dgm:pt modelId="{3AD00458-2795-4331-A63F-27DD0F5B2362}" type="pres">
      <dgm:prSet presAssocID="{87B9C7F0-6214-4986-8F29-8122DB1C5B81}" presName="sibTrans" presStyleLbl="sibTrans1D1" presStyleIdx="7" presStyleCnt="11"/>
      <dgm:spPr/>
    </dgm:pt>
    <dgm:pt modelId="{AABE502C-8BDC-47D1-96E7-1B9144771FE5}" type="pres">
      <dgm:prSet presAssocID="{87B9C7F0-6214-4986-8F29-8122DB1C5B81}" presName="connectorText" presStyleLbl="sibTrans1D1" presStyleIdx="7" presStyleCnt="11"/>
      <dgm:spPr/>
    </dgm:pt>
    <dgm:pt modelId="{CAF1FD2E-3AD9-4036-A03D-1F5EF98DBC23}" type="pres">
      <dgm:prSet presAssocID="{4AC2279F-5F30-4BC4-B6BB-83F21D61990D}" presName="node" presStyleLbl="node1" presStyleIdx="8" presStyleCnt="12">
        <dgm:presLayoutVars>
          <dgm:bulletEnabled val="1"/>
        </dgm:presLayoutVars>
      </dgm:prSet>
      <dgm:spPr/>
    </dgm:pt>
    <dgm:pt modelId="{9162EB4B-013C-4E54-8279-57A6A2F387B1}" type="pres">
      <dgm:prSet presAssocID="{D64DA825-9096-493F-86AD-0F6FFD80A5CC}" presName="sibTrans" presStyleLbl="sibTrans1D1" presStyleIdx="8" presStyleCnt="11"/>
      <dgm:spPr/>
    </dgm:pt>
    <dgm:pt modelId="{DE443DCE-16C8-4AA4-A086-D7DB796E048F}" type="pres">
      <dgm:prSet presAssocID="{D64DA825-9096-493F-86AD-0F6FFD80A5CC}" presName="connectorText" presStyleLbl="sibTrans1D1" presStyleIdx="8" presStyleCnt="11"/>
      <dgm:spPr/>
    </dgm:pt>
    <dgm:pt modelId="{9FBC21B8-A4D3-4CC6-82CD-28EE5A51B16D}" type="pres">
      <dgm:prSet presAssocID="{AE629124-BA7F-4986-8818-CEE2481B3D06}" presName="node" presStyleLbl="node1" presStyleIdx="9" presStyleCnt="12">
        <dgm:presLayoutVars>
          <dgm:bulletEnabled val="1"/>
        </dgm:presLayoutVars>
      </dgm:prSet>
      <dgm:spPr/>
    </dgm:pt>
    <dgm:pt modelId="{268D8264-B4D0-400F-A21F-67D7EBB7D8C0}" type="pres">
      <dgm:prSet presAssocID="{0A61F139-766B-4233-BDAF-24F1DC19455E}" presName="sibTrans" presStyleLbl="sibTrans1D1" presStyleIdx="9" presStyleCnt="11"/>
      <dgm:spPr/>
    </dgm:pt>
    <dgm:pt modelId="{D7B59097-DAC7-4A01-9E77-C171F600435D}" type="pres">
      <dgm:prSet presAssocID="{0A61F139-766B-4233-BDAF-24F1DC19455E}" presName="connectorText" presStyleLbl="sibTrans1D1" presStyleIdx="9" presStyleCnt="11"/>
      <dgm:spPr/>
    </dgm:pt>
    <dgm:pt modelId="{FF38CB9F-937F-469C-8D6A-97CF9CCB411C}" type="pres">
      <dgm:prSet presAssocID="{E7ABB9D3-AFCC-4E8C-A53B-E38C1164D1B6}" presName="node" presStyleLbl="node1" presStyleIdx="10" presStyleCnt="12">
        <dgm:presLayoutVars>
          <dgm:bulletEnabled val="1"/>
        </dgm:presLayoutVars>
      </dgm:prSet>
      <dgm:spPr/>
    </dgm:pt>
    <dgm:pt modelId="{975438CF-39E3-4D9E-998E-867684BC4C11}" type="pres">
      <dgm:prSet presAssocID="{D44BDAEB-F498-44D6-9A41-3A5E79CBC1D5}" presName="sibTrans" presStyleLbl="sibTrans1D1" presStyleIdx="10" presStyleCnt="11"/>
      <dgm:spPr/>
    </dgm:pt>
    <dgm:pt modelId="{3C7C32CD-47DF-4E03-A210-260720468B3E}" type="pres">
      <dgm:prSet presAssocID="{D44BDAEB-F498-44D6-9A41-3A5E79CBC1D5}" presName="connectorText" presStyleLbl="sibTrans1D1" presStyleIdx="10" presStyleCnt="11"/>
      <dgm:spPr/>
    </dgm:pt>
    <dgm:pt modelId="{590764C6-1140-46E6-BBFA-3C4096CFA2C5}" type="pres">
      <dgm:prSet presAssocID="{AD295D25-93AB-40D2-A9CB-0042118FEF2B}" presName="node" presStyleLbl="node1" presStyleIdx="11" presStyleCnt="12">
        <dgm:presLayoutVars>
          <dgm:bulletEnabled val="1"/>
        </dgm:presLayoutVars>
      </dgm:prSet>
      <dgm:spPr/>
    </dgm:pt>
  </dgm:ptLst>
  <dgm:cxnLst>
    <dgm:cxn modelId="{C21F040D-BF47-4884-BF5C-2259FF2268DA}" type="presOf" srcId="{38F6C8A1-BB63-4F84-8715-50C9A376058F}" destId="{BF4F97A2-059F-4E4C-8C79-ADBE088F409F}" srcOrd="0" destOrd="0" presId="urn:microsoft.com/office/officeart/2016/7/layout/RepeatingBendingProcessNew"/>
    <dgm:cxn modelId="{02BDC30D-4753-4A85-9AAE-49E7D4B3BDE0}" srcId="{AA425F7A-8CA7-40D7-8F70-0DCC493783DF}" destId="{E7ABB9D3-AFCC-4E8C-A53B-E38C1164D1B6}" srcOrd="10" destOrd="0" parTransId="{724F05F4-D7D1-4905-96E6-CAE9784E333F}" sibTransId="{D44BDAEB-F498-44D6-9A41-3A5E79CBC1D5}"/>
    <dgm:cxn modelId="{A7AFF518-DE3E-435B-9CE2-A55ABB7CBD98}" type="presOf" srcId="{4AC2279F-5F30-4BC4-B6BB-83F21D61990D}" destId="{CAF1FD2E-3AD9-4036-A03D-1F5EF98DBC23}" srcOrd="0" destOrd="0" presId="urn:microsoft.com/office/officeart/2016/7/layout/RepeatingBendingProcessNew"/>
    <dgm:cxn modelId="{61FAE61A-1BD4-4C34-A958-993C66B4F0DB}" type="presOf" srcId="{D7B96DBD-55D7-4492-A373-A49E59DF1946}" destId="{2E1F7B20-10B2-48F0-A84A-6607932DAB7A}" srcOrd="0" destOrd="0" presId="urn:microsoft.com/office/officeart/2016/7/layout/RepeatingBendingProcessNew"/>
    <dgm:cxn modelId="{486BC71F-5C2A-438D-B891-1396B73740B9}" srcId="{AA425F7A-8CA7-40D7-8F70-0DCC493783DF}" destId="{AD295D25-93AB-40D2-A9CB-0042118FEF2B}" srcOrd="11" destOrd="0" parTransId="{6E21D29B-3BAD-45ED-8D44-7FB4193F7A57}" sibTransId="{D3FE6C1C-B03E-4685-96BF-0BB264703A3E}"/>
    <dgm:cxn modelId="{3E9CE123-BE8D-4DF7-ABB0-0032280280DA}" type="presOf" srcId="{D64DA825-9096-493F-86AD-0F6FFD80A5CC}" destId="{9162EB4B-013C-4E54-8279-57A6A2F387B1}" srcOrd="0" destOrd="0" presId="urn:microsoft.com/office/officeart/2016/7/layout/RepeatingBendingProcessNew"/>
    <dgm:cxn modelId="{A84CD626-97D2-44F4-9F67-08AFC842BB4D}" type="presOf" srcId="{AD295D25-93AB-40D2-A9CB-0042118FEF2B}" destId="{590764C6-1140-46E6-BBFA-3C4096CFA2C5}" srcOrd="0" destOrd="0" presId="urn:microsoft.com/office/officeart/2016/7/layout/RepeatingBendingProcessNew"/>
    <dgm:cxn modelId="{9DA99729-40F4-409D-BE85-AEC3526EDB6E}" srcId="{AA425F7A-8CA7-40D7-8F70-0DCC493783DF}" destId="{D7B96DBD-55D7-4492-A373-A49E59DF1946}" srcOrd="2" destOrd="0" parTransId="{BCD8879A-4A06-400E-B814-AF7875130973}" sibTransId="{6B8E9C4C-2606-4590-8347-29CC4C4A3E95}"/>
    <dgm:cxn modelId="{6BA42A36-E631-4D15-BC96-44F3D8C2818D}" type="presOf" srcId="{EA2291A9-68E0-42A0-814B-4ED20CE49DBA}" destId="{9384A280-AC21-4276-886C-8D07B63F2F26}" srcOrd="1" destOrd="0" presId="urn:microsoft.com/office/officeart/2016/7/layout/RepeatingBendingProcessNew"/>
    <dgm:cxn modelId="{8DDB1D38-8EFD-4A01-9FCE-ECE23429C24B}" srcId="{AA425F7A-8CA7-40D7-8F70-0DCC493783DF}" destId="{690609C2-61DA-4460-BE54-783841A4435C}" srcOrd="6" destOrd="0" parTransId="{F4079B34-9F0C-44CA-BA37-6E4E8A9C66BB}" sibTransId="{EA2291A9-68E0-42A0-814B-4ED20CE49DBA}"/>
    <dgm:cxn modelId="{F2B94C3C-375C-4BC8-942B-83C254AFA281}" srcId="{AA425F7A-8CA7-40D7-8F70-0DCC493783DF}" destId="{99CB2FFD-75D4-444B-99D9-0CB8AC1868F4}" srcOrd="7" destOrd="0" parTransId="{02C5EA3B-2362-4763-B8CF-146B567CB17C}" sibTransId="{87B9C7F0-6214-4986-8F29-8122DB1C5B81}"/>
    <dgm:cxn modelId="{8289DF61-30AF-4024-B912-FAC847D37A99}" srcId="{AA425F7A-8CA7-40D7-8F70-0DCC493783DF}" destId="{9B39110B-432D-4964-B290-26CC9CCF99ED}" srcOrd="3" destOrd="0" parTransId="{1413CB33-BF35-45AB-9879-D514BD898D3F}" sibTransId="{8A6DB33B-F2F5-427D-8138-BDCCABAC4868}"/>
    <dgm:cxn modelId="{C0AF0B44-90E5-4AD5-A85D-2DBF52E19789}" type="presOf" srcId="{D44BDAEB-F498-44D6-9A41-3A5E79CBC1D5}" destId="{3C7C32CD-47DF-4E03-A210-260720468B3E}" srcOrd="1" destOrd="0" presId="urn:microsoft.com/office/officeart/2016/7/layout/RepeatingBendingProcessNew"/>
    <dgm:cxn modelId="{76DC1969-0CC8-414F-BB69-8A111DCD493E}" type="presOf" srcId="{9B39110B-432D-4964-B290-26CC9CCF99ED}" destId="{C3621CFD-C7CB-4847-AF59-7F1F507B9F2E}" srcOrd="0" destOrd="0" presId="urn:microsoft.com/office/officeart/2016/7/layout/RepeatingBendingProcessNew"/>
    <dgm:cxn modelId="{1BF6B54A-539D-4D62-8253-41CBD182FFEE}" type="presOf" srcId="{AE629124-BA7F-4986-8818-CEE2481B3D06}" destId="{9FBC21B8-A4D3-4CC6-82CD-28EE5A51B16D}" srcOrd="0" destOrd="0" presId="urn:microsoft.com/office/officeart/2016/7/layout/RepeatingBendingProcessNew"/>
    <dgm:cxn modelId="{9ABCA270-A65F-4132-9506-3DB46DDF34C5}" type="presOf" srcId="{6B8E9C4C-2606-4590-8347-29CC4C4A3E95}" destId="{A974BDB6-2D9C-4739-917B-91100FE76BA2}" srcOrd="0" destOrd="0" presId="urn:microsoft.com/office/officeart/2016/7/layout/RepeatingBendingProcessNew"/>
    <dgm:cxn modelId="{F82C9873-24EE-4E5E-ABAD-5C5A26990550}" type="presOf" srcId="{F826697A-EB61-4274-A53C-88F9CA512C2D}" destId="{875510CD-90CC-4557-8D3C-40EAB70860CF}" srcOrd="0" destOrd="0" presId="urn:microsoft.com/office/officeart/2016/7/layout/RepeatingBendingProcessNew"/>
    <dgm:cxn modelId="{92463D54-2E3B-40FB-930B-123BCC93E5ED}" type="presOf" srcId="{8B8B304B-C35C-43B2-88F4-1C8FF73BC142}" destId="{50341384-2B74-444F-B7AC-A66660198712}" srcOrd="0" destOrd="0" presId="urn:microsoft.com/office/officeart/2016/7/layout/RepeatingBendingProcessNew"/>
    <dgm:cxn modelId="{C719B156-521D-4DA8-82D7-C0BE8C81C9C7}" type="presOf" srcId="{38F6C8A1-BB63-4F84-8715-50C9A376058F}" destId="{385C4AC7-D2A1-4A5E-B1E9-D789075B2D38}" srcOrd="1" destOrd="0" presId="urn:microsoft.com/office/officeart/2016/7/layout/RepeatingBendingProcessNew"/>
    <dgm:cxn modelId="{2A922E57-116D-4227-A741-68D66F4E7693}" srcId="{AA425F7A-8CA7-40D7-8F70-0DCC493783DF}" destId="{F826697A-EB61-4274-A53C-88F9CA512C2D}" srcOrd="4" destOrd="0" parTransId="{01646531-C08C-4D89-B2B6-97762A47923A}" sibTransId="{9AE9BC7A-350A-4E6B-ADDD-71001327CAFC}"/>
    <dgm:cxn modelId="{B4DA507A-3FFB-414E-8B90-4DE9B7929AB1}" type="presOf" srcId="{87B9C7F0-6214-4986-8F29-8122DB1C5B81}" destId="{3AD00458-2795-4331-A63F-27DD0F5B2362}" srcOrd="0" destOrd="0" presId="urn:microsoft.com/office/officeart/2016/7/layout/RepeatingBendingProcessNew"/>
    <dgm:cxn modelId="{0040247D-40FC-4013-BE23-946DD5CD4F40}" type="presOf" srcId="{9AE9BC7A-350A-4E6B-ADDD-71001327CAFC}" destId="{15DA9032-F5AE-413F-8D69-C7E0CA12350A}" srcOrd="1" destOrd="0" presId="urn:microsoft.com/office/officeart/2016/7/layout/RepeatingBendingProcessNew"/>
    <dgm:cxn modelId="{C1E91582-F68E-49A3-889A-E0D1C0871334}" type="presOf" srcId="{87B9C7F0-6214-4986-8F29-8122DB1C5B81}" destId="{AABE502C-8BDC-47D1-96E7-1B9144771FE5}" srcOrd="1" destOrd="0" presId="urn:microsoft.com/office/officeart/2016/7/layout/RepeatingBendingProcessNew"/>
    <dgm:cxn modelId="{C9C6CD82-3B81-41A8-837F-F1E6D35D1225}" srcId="{AA425F7A-8CA7-40D7-8F70-0DCC493783DF}" destId="{4AC2279F-5F30-4BC4-B6BB-83F21D61990D}" srcOrd="8" destOrd="0" parTransId="{0E5F6C3B-FA32-42DE-B2E0-415692BDDDC4}" sibTransId="{D64DA825-9096-493F-86AD-0F6FFD80A5CC}"/>
    <dgm:cxn modelId="{D8A9BB85-2FE5-4D63-A68A-2AEF2DA87055}" srcId="{AA425F7A-8CA7-40D7-8F70-0DCC493783DF}" destId="{6D092E54-6510-44BA-93D7-C00A4C870DBF}" srcOrd="5" destOrd="0" parTransId="{D1E0C0E5-9EEB-418E-B0A6-3C14A82F4B8E}" sibTransId="{2D1C2169-9B0C-4E7B-83F0-BB027E98AB9E}"/>
    <dgm:cxn modelId="{CD8F4F88-8340-4E4F-93EA-825730392808}" type="presOf" srcId="{0A61F139-766B-4233-BDAF-24F1DC19455E}" destId="{D7B59097-DAC7-4A01-9E77-C171F600435D}" srcOrd="1" destOrd="0" presId="urn:microsoft.com/office/officeart/2016/7/layout/RepeatingBendingProcessNew"/>
    <dgm:cxn modelId="{7D3BF88C-9736-4FE2-AB38-957CF19A802B}" type="presOf" srcId="{063A755A-049C-450E-9EF9-A031859411AD}" destId="{35F54007-96D5-40C3-987A-F69A95395C06}" srcOrd="0" destOrd="0" presId="urn:microsoft.com/office/officeart/2016/7/layout/RepeatingBendingProcessNew"/>
    <dgm:cxn modelId="{5955D897-C43E-4C7F-AC00-47D6B511A34E}" srcId="{AA425F7A-8CA7-40D7-8F70-0DCC493783DF}" destId="{AE629124-BA7F-4986-8818-CEE2481B3D06}" srcOrd="9" destOrd="0" parTransId="{9EA79C20-4E8E-41F3-950B-657B1E8CFD37}" sibTransId="{0A61F139-766B-4233-BDAF-24F1DC19455E}"/>
    <dgm:cxn modelId="{C727FC99-7F20-4B8F-A475-A8149D932CA5}" type="presOf" srcId="{D44BDAEB-F498-44D6-9A41-3A5E79CBC1D5}" destId="{975438CF-39E3-4D9E-998E-867684BC4C11}" srcOrd="0" destOrd="0" presId="urn:microsoft.com/office/officeart/2016/7/layout/RepeatingBendingProcessNew"/>
    <dgm:cxn modelId="{874C1BA2-32F8-4E1E-955E-1FB6DFA50187}" type="presOf" srcId="{9AE9BC7A-350A-4E6B-ADDD-71001327CAFC}" destId="{20DFA668-A1BB-4D44-A2FF-A9C647F00239}" srcOrd="0" destOrd="0" presId="urn:microsoft.com/office/officeart/2016/7/layout/RepeatingBendingProcessNew"/>
    <dgm:cxn modelId="{193BA5A3-2A57-4DBB-B50E-E0161993D149}" type="presOf" srcId="{690609C2-61DA-4460-BE54-783841A4435C}" destId="{F534A10E-C883-4F22-B13E-431417C0D267}" srcOrd="0" destOrd="0" presId="urn:microsoft.com/office/officeart/2016/7/layout/RepeatingBendingProcessNew"/>
    <dgm:cxn modelId="{E5EC95A5-68A9-4ECE-82BC-11B5C65B3B08}" srcId="{AA425F7A-8CA7-40D7-8F70-0DCC493783DF}" destId="{063A755A-049C-450E-9EF9-A031859411AD}" srcOrd="1" destOrd="0" parTransId="{A705D079-3064-4D41-BF9C-ACAD409344A7}" sibTransId="{8B8B304B-C35C-43B2-88F4-1C8FF73BC142}"/>
    <dgm:cxn modelId="{30FE42AB-FA68-41FE-B40A-09FBBFAB855D}" type="presOf" srcId="{E7ABB9D3-AFCC-4E8C-A53B-E38C1164D1B6}" destId="{FF38CB9F-937F-469C-8D6A-97CF9CCB411C}" srcOrd="0" destOrd="0" presId="urn:microsoft.com/office/officeart/2016/7/layout/RepeatingBendingProcessNew"/>
    <dgm:cxn modelId="{CF0EFEB2-1A5B-4D54-90A2-6F2C5F9F1211}" srcId="{AA425F7A-8CA7-40D7-8F70-0DCC493783DF}" destId="{958514A5-93CD-4B77-9860-8F22D6FAC739}" srcOrd="0" destOrd="0" parTransId="{C90629AE-2B64-4324-BAE6-A0BFE8797B16}" sibTransId="{38F6C8A1-BB63-4F84-8715-50C9A376058F}"/>
    <dgm:cxn modelId="{D1A477B7-4988-4715-9200-8A18DC8176B5}" type="presOf" srcId="{8B8B304B-C35C-43B2-88F4-1C8FF73BC142}" destId="{38A899D6-51DD-400A-A103-DD8FB9DB5C53}" srcOrd="1" destOrd="0" presId="urn:microsoft.com/office/officeart/2016/7/layout/RepeatingBendingProcessNew"/>
    <dgm:cxn modelId="{BC1C9FB7-0F87-4918-8A9C-EDF6DC43367E}" type="presOf" srcId="{0A61F139-766B-4233-BDAF-24F1DC19455E}" destId="{268D8264-B4D0-400F-A21F-67D7EBB7D8C0}" srcOrd="0" destOrd="0" presId="urn:microsoft.com/office/officeart/2016/7/layout/RepeatingBendingProcessNew"/>
    <dgm:cxn modelId="{E3A14DB9-A084-49E4-BC97-F3F2C40A5DA3}" type="presOf" srcId="{6B8E9C4C-2606-4590-8347-29CC4C4A3E95}" destId="{04A3CD36-D6E7-4D66-922A-F2B05D73A455}" srcOrd="1" destOrd="0" presId="urn:microsoft.com/office/officeart/2016/7/layout/RepeatingBendingProcessNew"/>
    <dgm:cxn modelId="{4133BEBA-C4E2-4DE4-BF67-21C8B9FDBB51}" type="presOf" srcId="{6D092E54-6510-44BA-93D7-C00A4C870DBF}" destId="{31E10365-1290-4507-8A8B-91E26972884F}" srcOrd="0" destOrd="0" presId="urn:microsoft.com/office/officeart/2016/7/layout/RepeatingBendingProcessNew"/>
    <dgm:cxn modelId="{268478C5-8E8F-4484-BF50-F8D6BFA86C3E}" type="presOf" srcId="{2D1C2169-9B0C-4E7B-83F0-BB027E98AB9E}" destId="{F0273326-1EBB-4097-93FE-433F2446D7FF}" srcOrd="1" destOrd="0" presId="urn:microsoft.com/office/officeart/2016/7/layout/RepeatingBendingProcessNew"/>
    <dgm:cxn modelId="{D55D5DC9-4407-48EF-B12F-099D0F530BC6}" type="presOf" srcId="{2D1C2169-9B0C-4E7B-83F0-BB027E98AB9E}" destId="{9EB7D314-72C4-464D-839B-57090D2C2AC7}" srcOrd="0" destOrd="0" presId="urn:microsoft.com/office/officeart/2016/7/layout/RepeatingBendingProcessNew"/>
    <dgm:cxn modelId="{A063BFD3-E6FC-484E-9A86-4CC0596F1C4E}" type="presOf" srcId="{99CB2FFD-75D4-444B-99D9-0CB8AC1868F4}" destId="{0F3181A4-0218-4E8A-AB30-77700ECB8F80}" srcOrd="0" destOrd="0" presId="urn:microsoft.com/office/officeart/2016/7/layout/RepeatingBendingProcessNew"/>
    <dgm:cxn modelId="{6010EFDB-B02E-4853-8065-B21689158684}" type="presOf" srcId="{EA2291A9-68E0-42A0-814B-4ED20CE49DBA}" destId="{7E686AFD-3683-4906-B66E-B41AB4FC72B2}" srcOrd="0" destOrd="0" presId="urn:microsoft.com/office/officeart/2016/7/layout/RepeatingBendingProcessNew"/>
    <dgm:cxn modelId="{0E6861E1-EBC7-4279-B584-9D5DE576775E}" type="presOf" srcId="{8A6DB33B-F2F5-427D-8138-BDCCABAC4868}" destId="{CEAD0E67-C351-4A7F-9C90-C3F2475F1797}" srcOrd="0" destOrd="0" presId="urn:microsoft.com/office/officeart/2016/7/layout/RepeatingBendingProcessNew"/>
    <dgm:cxn modelId="{6FBF16F0-4E0D-40B0-88BE-16944B8D3191}" type="presOf" srcId="{8A6DB33B-F2F5-427D-8138-BDCCABAC4868}" destId="{5512EFF4-8508-4122-8FC3-FD869505DF7D}" srcOrd="1" destOrd="0" presId="urn:microsoft.com/office/officeart/2016/7/layout/RepeatingBendingProcessNew"/>
    <dgm:cxn modelId="{4CF0C3F0-D660-48B4-B919-14DB4960BCFA}" type="presOf" srcId="{958514A5-93CD-4B77-9860-8F22D6FAC739}" destId="{D2298E27-FD72-45C8-ABA1-C8FB0340A03E}" srcOrd="0" destOrd="0" presId="urn:microsoft.com/office/officeart/2016/7/layout/RepeatingBendingProcessNew"/>
    <dgm:cxn modelId="{3DC70EF1-D163-4168-B8F7-269DB53FB211}" type="presOf" srcId="{D64DA825-9096-493F-86AD-0F6FFD80A5CC}" destId="{DE443DCE-16C8-4AA4-A086-D7DB796E048F}" srcOrd="1" destOrd="0" presId="urn:microsoft.com/office/officeart/2016/7/layout/RepeatingBendingProcessNew"/>
    <dgm:cxn modelId="{EE3246F4-FEDD-4595-9747-98D7AF9C0BDA}" type="presOf" srcId="{AA425F7A-8CA7-40D7-8F70-0DCC493783DF}" destId="{77C32CE2-B110-41C8-BF30-C08A74EB6629}" srcOrd="0" destOrd="0" presId="urn:microsoft.com/office/officeart/2016/7/layout/RepeatingBendingProcessNew"/>
    <dgm:cxn modelId="{82AD0FCE-24CC-4912-855F-E34B2F3FF18C}" type="presParOf" srcId="{77C32CE2-B110-41C8-BF30-C08A74EB6629}" destId="{D2298E27-FD72-45C8-ABA1-C8FB0340A03E}" srcOrd="0" destOrd="0" presId="urn:microsoft.com/office/officeart/2016/7/layout/RepeatingBendingProcessNew"/>
    <dgm:cxn modelId="{A71445BF-786D-4433-99C3-6C435CEB5A01}" type="presParOf" srcId="{77C32CE2-B110-41C8-BF30-C08A74EB6629}" destId="{BF4F97A2-059F-4E4C-8C79-ADBE088F409F}" srcOrd="1" destOrd="0" presId="urn:microsoft.com/office/officeart/2016/7/layout/RepeatingBendingProcessNew"/>
    <dgm:cxn modelId="{AA2F2275-3F18-4A5B-9328-B7DADDE140E8}" type="presParOf" srcId="{BF4F97A2-059F-4E4C-8C79-ADBE088F409F}" destId="{385C4AC7-D2A1-4A5E-B1E9-D789075B2D38}" srcOrd="0" destOrd="0" presId="urn:microsoft.com/office/officeart/2016/7/layout/RepeatingBendingProcessNew"/>
    <dgm:cxn modelId="{B58D9B13-643C-4AAC-BAFF-3F408E81B33C}" type="presParOf" srcId="{77C32CE2-B110-41C8-BF30-C08A74EB6629}" destId="{35F54007-96D5-40C3-987A-F69A95395C06}" srcOrd="2" destOrd="0" presId="urn:microsoft.com/office/officeart/2016/7/layout/RepeatingBendingProcessNew"/>
    <dgm:cxn modelId="{27E066D6-CCC9-415F-A093-2DB72831C6D1}" type="presParOf" srcId="{77C32CE2-B110-41C8-BF30-C08A74EB6629}" destId="{50341384-2B74-444F-B7AC-A66660198712}" srcOrd="3" destOrd="0" presId="urn:microsoft.com/office/officeart/2016/7/layout/RepeatingBendingProcessNew"/>
    <dgm:cxn modelId="{724DBBAB-19DA-4A6C-9505-7491BCF685B0}" type="presParOf" srcId="{50341384-2B74-444F-B7AC-A66660198712}" destId="{38A899D6-51DD-400A-A103-DD8FB9DB5C53}" srcOrd="0" destOrd="0" presId="urn:microsoft.com/office/officeart/2016/7/layout/RepeatingBendingProcessNew"/>
    <dgm:cxn modelId="{FD2365F2-9DA8-4842-ADAD-7DA1366E54FE}" type="presParOf" srcId="{77C32CE2-B110-41C8-BF30-C08A74EB6629}" destId="{2E1F7B20-10B2-48F0-A84A-6607932DAB7A}" srcOrd="4" destOrd="0" presId="urn:microsoft.com/office/officeart/2016/7/layout/RepeatingBendingProcessNew"/>
    <dgm:cxn modelId="{995910FF-07D0-432F-ADFE-05A46EDE69C7}" type="presParOf" srcId="{77C32CE2-B110-41C8-BF30-C08A74EB6629}" destId="{A974BDB6-2D9C-4739-917B-91100FE76BA2}" srcOrd="5" destOrd="0" presId="urn:microsoft.com/office/officeart/2016/7/layout/RepeatingBendingProcessNew"/>
    <dgm:cxn modelId="{FE7A81DF-D959-464C-8B57-661C81BD1450}" type="presParOf" srcId="{A974BDB6-2D9C-4739-917B-91100FE76BA2}" destId="{04A3CD36-D6E7-4D66-922A-F2B05D73A455}" srcOrd="0" destOrd="0" presId="urn:microsoft.com/office/officeart/2016/7/layout/RepeatingBendingProcessNew"/>
    <dgm:cxn modelId="{F68B3F41-6ED7-4A21-994A-F6837F20A531}" type="presParOf" srcId="{77C32CE2-B110-41C8-BF30-C08A74EB6629}" destId="{C3621CFD-C7CB-4847-AF59-7F1F507B9F2E}" srcOrd="6" destOrd="0" presId="urn:microsoft.com/office/officeart/2016/7/layout/RepeatingBendingProcessNew"/>
    <dgm:cxn modelId="{D06742FD-2A23-46A7-AACB-ABD74CD0BAEC}" type="presParOf" srcId="{77C32CE2-B110-41C8-BF30-C08A74EB6629}" destId="{CEAD0E67-C351-4A7F-9C90-C3F2475F1797}" srcOrd="7" destOrd="0" presId="urn:microsoft.com/office/officeart/2016/7/layout/RepeatingBendingProcessNew"/>
    <dgm:cxn modelId="{AE4D0559-B08F-4A29-9C23-D3EEB2380DE6}" type="presParOf" srcId="{CEAD0E67-C351-4A7F-9C90-C3F2475F1797}" destId="{5512EFF4-8508-4122-8FC3-FD869505DF7D}" srcOrd="0" destOrd="0" presId="urn:microsoft.com/office/officeart/2016/7/layout/RepeatingBendingProcessNew"/>
    <dgm:cxn modelId="{D1DAA994-B515-4198-95EB-78A9FAA61B24}" type="presParOf" srcId="{77C32CE2-B110-41C8-BF30-C08A74EB6629}" destId="{875510CD-90CC-4557-8D3C-40EAB70860CF}" srcOrd="8" destOrd="0" presId="urn:microsoft.com/office/officeart/2016/7/layout/RepeatingBendingProcessNew"/>
    <dgm:cxn modelId="{B39091C8-DB86-4369-BBF9-60C255EDA95C}" type="presParOf" srcId="{77C32CE2-B110-41C8-BF30-C08A74EB6629}" destId="{20DFA668-A1BB-4D44-A2FF-A9C647F00239}" srcOrd="9" destOrd="0" presId="urn:microsoft.com/office/officeart/2016/7/layout/RepeatingBendingProcessNew"/>
    <dgm:cxn modelId="{B920B88D-6E24-451E-A5EE-4164120070EA}" type="presParOf" srcId="{20DFA668-A1BB-4D44-A2FF-A9C647F00239}" destId="{15DA9032-F5AE-413F-8D69-C7E0CA12350A}" srcOrd="0" destOrd="0" presId="urn:microsoft.com/office/officeart/2016/7/layout/RepeatingBendingProcessNew"/>
    <dgm:cxn modelId="{EB489AC6-BA4E-43B6-AA00-0BD6BB0A5C42}" type="presParOf" srcId="{77C32CE2-B110-41C8-BF30-C08A74EB6629}" destId="{31E10365-1290-4507-8A8B-91E26972884F}" srcOrd="10" destOrd="0" presId="urn:microsoft.com/office/officeart/2016/7/layout/RepeatingBendingProcessNew"/>
    <dgm:cxn modelId="{EDC4D9D5-28A3-485B-AC11-D2A436C30A83}" type="presParOf" srcId="{77C32CE2-B110-41C8-BF30-C08A74EB6629}" destId="{9EB7D314-72C4-464D-839B-57090D2C2AC7}" srcOrd="11" destOrd="0" presId="urn:microsoft.com/office/officeart/2016/7/layout/RepeatingBendingProcessNew"/>
    <dgm:cxn modelId="{295BE4B6-919C-41D8-BBF0-C644902A95F3}" type="presParOf" srcId="{9EB7D314-72C4-464D-839B-57090D2C2AC7}" destId="{F0273326-1EBB-4097-93FE-433F2446D7FF}" srcOrd="0" destOrd="0" presId="urn:microsoft.com/office/officeart/2016/7/layout/RepeatingBendingProcessNew"/>
    <dgm:cxn modelId="{CDCED71B-34AC-4868-95F8-BADF49153E92}" type="presParOf" srcId="{77C32CE2-B110-41C8-BF30-C08A74EB6629}" destId="{F534A10E-C883-4F22-B13E-431417C0D267}" srcOrd="12" destOrd="0" presId="urn:microsoft.com/office/officeart/2016/7/layout/RepeatingBendingProcessNew"/>
    <dgm:cxn modelId="{69FFDB56-DFDE-44A5-8A30-31D4D44FC2AE}" type="presParOf" srcId="{77C32CE2-B110-41C8-BF30-C08A74EB6629}" destId="{7E686AFD-3683-4906-B66E-B41AB4FC72B2}" srcOrd="13" destOrd="0" presId="urn:microsoft.com/office/officeart/2016/7/layout/RepeatingBendingProcessNew"/>
    <dgm:cxn modelId="{3E166A6D-CE29-4613-AF19-37308F3B0344}" type="presParOf" srcId="{7E686AFD-3683-4906-B66E-B41AB4FC72B2}" destId="{9384A280-AC21-4276-886C-8D07B63F2F26}" srcOrd="0" destOrd="0" presId="urn:microsoft.com/office/officeart/2016/7/layout/RepeatingBendingProcessNew"/>
    <dgm:cxn modelId="{411CC9CA-D61E-45F6-B206-5910D9B17D72}" type="presParOf" srcId="{77C32CE2-B110-41C8-BF30-C08A74EB6629}" destId="{0F3181A4-0218-4E8A-AB30-77700ECB8F80}" srcOrd="14" destOrd="0" presId="urn:microsoft.com/office/officeart/2016/7/layout/RepeatingBendingProcessNew"/>
    <dgm:cxn modelId="{695D9E97-F93F-440F-B724-987313551735}" type="presParOf" srcId="{77C32CE2-B110-41C8-BF30-C08A74EB6629}" destId="{3AD00458-2795-4331-A63F-27DD0F5B2362}" srcOrd="15" destOrd="0" presId="urn:microsoft.com/office/officeart/2016/7/layout/RepeatingBendingProcessNew"/>
    <dgm:cxn modelId="{436B7943-1BE5-4C6F-8C01-3871D80BE39F}" type="presParOf" srcId="{3AD00458-2795-4331-A63F-27DD0F5B2362}" destId="{AABE502C-8BDC-47D1-96E7-1B9144771FE5}" srcOrd="0" destOrd="0" presId="urn:microsoft.com/office/officeart/2016/7/layout/RepeatingBendingProcessNew"/>
    <dgm:cxn modelId="{713E4D80-7547-46BE-9D06-D33844456495}" type="presParOf" srcId="{77C32CE2-B110-41C8-BF30-C08A74EB6629}" destId="{CAF1FD2E-3AD9-4036-A03D-1F5EF98DBC23}" srcOrd="16" destOrd="0" presId="urn:microsoft.com/office/officeart/2016/7/layout/RepeatingBendingProcessNew"/>
    <dgm:cxn modelId="{F42086F7-95DD-4B0E-96FA-C949D859BE8A}" type="presParOf" srcId="{77C32CE2-B110-41C8-BF30-C08A74EB6629}" destId="{9162EB4B-013C-4E54-8279-57A6A2F387B1}" srcOrd="17" destOrd="0" presId="urn:microsoft.com/office/officeart/2016/7/layout/RepeatingBendingProcessNew"/>
    <dgm:cxn modelId="{8131CFA4-10C7-4972-A662-9200720259AD}" type="presParOf" srcId="{9162EB4B-013C-4E54-8279-57A6A2F387B1}" destId="{DE443DCE-16C8-4AA4-A086-D7DB796E048F}" srcOrd="0" destOrd="0" presId="urn:microsoft.com/office/officeart/2016/7/layout/RepeatingBendingProcessNew"/>
    <dgm:cxn modelId="{73017789-667C-49F4-B2EC-92B1AA62CCEA}" type="presParOf" srcId="{77C32CE2-B110-41C8-BF30-C08A74EB6629}" destId="{9FBC21B8-A4D3-4CC6-82CD-28EE5A51B16D}" srcOrd="18" destOrd="0" presId="urn:microsoft.com/office/officeart/2016/7/layout/RepeatingBendingProcessNew"/>
    <dgm:cxn modelId="{9A77C299-58CA-4C5F-AAFB-6EC06408448D}" type="presParOf" srcId="{77C32CE2-B110-41C8-BF30-C08A74EB6629}" destId="{268D8264-B4D0-400F-A21F-67D7EBB7D8C0}" srcOrd="19" destOrd="0" presId="urn:microsoft.com/office/officeart/2016/7/layout/RepeatingBendingProcessNew"/>
    <dgm:cxn modelId="{F5FA8518-EFD4-4F82-A14C-71A51913591F}" type="presParOf" srcId="{268D8264-B4D0-400F-A21F-67D7EBB7D8C0}" destId="{D7B59097-DAC7-4A01-9E77-C171F600435D}" srcOrd="0" destOrd="0" presId="urn:microsoft.com/office/officeart/2016/7/layout/RepeatingBendingProcessNew"/>
    <dgm:cxn modelId="{0862D53F-B56A-4CAF-A0A0-0690E2144952}" type="presParOf" srcId="{77C32CE2-B110-41C8-BF30-C08A74EB6629}" destId="{FF38CB9F-937F-469C-8D6A-97CF9CCB411C}" srcOrd="20" destOrd="0" presId="urn:microsoft.com/office/officeart/2016/7/layout/RepeatingBendingProcessNew"/>
    <dgm:cxn modelId="{FEEC97DB-5F06-44C3-BEBC-90A73F03CFEF}" type="presParOf" srcId="{77C32CE2-B110-41C8-BF30-C08A74EB6629}" destId="{975438CF-39E3-4D9E-998E-867684BC4C11}" srcOrd="21" destOrd="0" presId="urn:microsoft.com/office/officeart/2016/7/layout/RepeatingBendingProcessNew"/>
    <dgm:cxn modelId="{AD42777A-E38C-454E-A593-FDB54F07A3C0}" type="presParOf" srcId="{975438CF-39E3-4D9E-998E-867684BC4C11}" destId="{3C7C32CD-47DF-4E03-A210-260720468B3E}" srcOrd="0" destOrd="0" presId="urn:microsoft.com/office/officeart/2016/7/layout/RepeatingBendingProcessNew"/>
    <dgm:cxn modelId="{0DBE8D32-5214-40AD-818E-AC9081EB409F}" type="presParOf" srcId="{77C32CE2-B110-41C8-BF30-C08A74EB6629}" destId="{590764C6-1140-46E6-BBFA-3C4096CFA2C5}"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89EF9-4951-4148-A414-C5E9C24785A9}"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0305B79-3212-4B36-82B3-70F69EC8AC60}">
      <dgm:prSet/>
      <dgm:spPr/>
      <dgm:t>
        <a:bodyPr/>
        <a:lstStyle/>
        <a:p>
          <a:r>
            <a:rPr lang="en-US"/>
            <a:t>A quality sponsor implements a comprehensive application process that includes clear application questions and guidance; follows fair, transparent procedures and rigorous criteria; and grants charters only to applicants who demonstrate strong capacity to establish and operate a quality charter school.</a:t>
          </a:r>
        </a:p>
      </dgm:t>
    </dgm:pt>
    <dgm:pt modelId="{4C286436-6739-40FB-8E8F-4E6A78299299}" type="parTrans" cxnId="{3D8AC908-043A-4C33-9735-E581C6ECBAC2}">
      <dgm:prSet/>
      <dgm:spPr/>
      <dgm:t>
        <a:bodyPr/>
        <a:lstStyle/>
        <a:p>
          <a:endParaRPr lang="en-US"/>
        </a:p>
      </dgm:t>
    </dgm:pt>
    <dgm:pt modelId="{DED63643-A00F-4956-B3F0-40010E683732}" type="sibTrans" cxnId="{3D8AC908-043A-4C33-9735-E581C6ECBAC2}">
      <dgm:prSet/>
      <dgm:spPr/>
      <dgm:t>
        <a:bodyPr/>
        <a:lstStyle/>
        <a:p>
          <a:endParaRPr lang="en-US"/>
        </a:p>
      </dgm:t>
    </dgm:pt>
    <dgm:pt modelId="{0898DC80-8CE9-40A8-8200-4CA11B25586B}" type="pres">
      <dgm:prSet presAssocID="{14989EF9-4951-4148-A414-C5E9C24785A9}" presName="linear" presStyleCnt="0">
        <dgm:presLayoutVars>
          <dgm:animLvl val="lvl"/>
          <dgm:resizeHandles val="exact"/>
        </dgm:presLayoutVars>
      </dgm:prSet>
      <dgm:spPr/>
    </dgm:pt>
    <dgm:pt modelId="{27F8CE77-BE9F-4C07-9187-40C9C4ACE4D9}" type="pres">
      <dgm:prSet presAssocID="{50305B79-3212-4B36-82B3-70F69EC8AC60}" presName="parentText" presStyleLbl="node1" presStyleIdx="0" presStyleCnt="1">
        <dgm:presLayoutVars>
          <dgm:chMax val="0"/>
          <dgm:bulletEnabled val="1"/>
        </dgm:presLayoutVars>
      </dgm:prSet>
      <dgm:spPr/>
    </dgm:pt>
  </dgm:ptLst>
  <dgm:cxnLst>
    <dgm:cxn modelId="{3D8AC908-043A-4C33-9735-E581C6ECBAC2}" srcId="{14989EF9-4951-4148-A414-C5E9C24785A9}" destId="{50305B79-3212-4B36-82B3-70F69EC8AC60}" srcOrd="0" destOrd="0" parTransId="{4C286436-6739-40FB-8E8F-4E6A78299299}" sibTransId="{DED63643-A00F-4956-B3F0-40010E683732}"/>
    <dgm:cxn modelId="{33B2D53C-968B-465B-9F47-E62305F550CB}" type="presOf" srcId="{50305B79-3212-4B36-82B3-70F69EC8AC60}" destId="{27F8CE77-BE9F-4C07-9187-40C9C4ACE4D9}" srcOrd="0" destOrd="0" presId="urn:microsoft.com/office/officeart/2005/8/layout/vList2"/>
    <dgm:cxn modelId="{8AA15A50-8D02-47CB-B63B-E01D47EDD1DA}" type="presOf" srcId="{14989EF9-4951-4148-A414-C5E9C24785A9}" destId="{0898DC80-8CE9-40A8-8200-4CA11B25586B}" srcOrd="0" destOrd="0" presId="urn:microsoft.com/office/officeart/2005/8/layout/vList2"/>
    <dgm:cxn modelId="{9E0D52AF-7CFB-4849-9C65-E94F2589C1B9}" type="presParOf" srcId="{0898DC80-8CE9-40A8-8200-4CA11B25586B}" destId="{27F8CE77-BE9F-4C07-9187-40C9C4ACE4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0D0A9-001D-4457-8022-C3AA562E767B}"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FF38D8B-5C64-46F8-A2AE-0E2E20F155BC}">
      <dgm:prSet custT="1"/>
      <dgm:spPr/>
      <dgm:t>
        <a:bodyPr/>
        <a:lstStyle/>
        <a:p>
          <a:r>
            <a:rPr lang="en-US" sz="1600"/>
            <a:t>Standard 2(A)                Proposal Information, Questions, and Guidance</a:t>
          </a:r>
        </a:p>
      </dgm:t>
    </dgm:pt>
    <dgm:pt modelId="{0D2C16CD-60C3-4E0C-9228-90D2E597518F}" type="parTrans" cxnId="{E9DB0F35-C4BC-46EC-983F-458F98634E62}">
      <dgm:prSet/>
      <dgm:spPr/>
      <dgm:t>
        <a:bodyPr/>
        <a:lstStyle/>
        <a:p>
          <a:endParaRPr lang="en-US"/>
        </a:p>
      </dgm:t>
    </dgm:pt>
    <dgm:pt modelId="{771F53BF-6448-4A65-9282-77C81799D43B}" type="sibTrans" cxnId="{E9DB0F35-C4BC-46EC-983F-458F98634E62}">
      <dgm:prSet/>
      <dgm:spPr/>
      <dgm:t>
        <a:bodyPr/>
        <a:lstStyle/>
        <a:p>
          <a:endParaRPr lang="en-US"/>
        </a:p>
      </dgm:t>
    </dgm:pt>
    <dgm:pt modelId="{276A39FE-99E0-46C8-903A-65AC022F5A3B}">
      <dgm:prSet/>
      <dgm:spPr/>
      <dgm:t>
        <a:bodyPr/>
        <a:lstStyle/>
        <a:p>
          <a:r>
            <a:rPr lang="en-US"/>
            <a:t>Standard 2 (B)                     Fair, Transparent and Quality Focused Procedures</a:t>
          </a:r>
        </a:p>
      </dgm:t>
    </dgm:pt>
    <dgm:pt modelId="{8E2D1A0D-D269-4D85-9469-131B17358211}" type="parTrans" cxnId="{D4487FE5-C990-425C-A290-A04872B66592}">
      <dgm:prSet/>
      <dgm:spPr/>
      <dgm:t>
        <a:bodyPr/>
        <a:lstStyle/>
        <a:p>
          <a:endParaRPr lang="en-US"/>
        </a:p>
      </dgm:t>
    </dgm:pt>
    <dgm:pt modelId="{E894F2FB-EC37-4D6B-9CAE-85BB6C3E0DD5}" type="sibTrans" cxnId="{D4487FE5-C990-425C-A290-A04872B66592}">
      <dgm:prSet/>
      <dgm:spPr/>
      <dgm:t>
        <a:bodyPr/>
        <a:lstStyle/>
        <a:p>
          <a:endParaRPr lang="en-US"/>
        </a:p>
      </dgm:t>
    </dgm:pt>
    <dgm:pt modelId="{4578702A-09AA-4682-B984-5AC9A986D156}">
      <dgm:prSet/>
      <dgm:spPr/>
      <dgm:t>
        <a:bodyPr/>
        <a:lstStyle/>
        <a:p>
          <a:r>
            <a:rPr lang="en-US"/>
            <a:t>Standard 2 (C)            Rigorous Approval Criteria</a:t>
          </a:r>
        </a:p>
      </dgm:t>
    </dgm:pt>
    <dgm:pt modelId="{F0B45D3D-21EE-49B0-A94B-9A8C6EF39CE1}" type="parTrans" cxnId="{83A2B9DA-1930-4F97-BCE4-F48174455A73}">
      <dgm:prSet/>
      <dgm:spPr/>
      <dgm:t>
        <a:bodyPr/>
        <a:lstStyle/>
        <a:p>
          <a:endParaRPr lang="en-US"/>
        </a:p>
      </dgm:t>
    </dgm:pt>
    <dgm:pt modelId="{CC5B3782-3FF0-49D6-B286-F8D6472FE6E4}" type="sibTrans" cxnId="{83A2B9DA-1930-4F97-BCE4-F48174455A73}">
      <dgm:prSet/>
      <dgm:spPr/>
      <dgm:t>
        <a:bodyPr/>
        <a:lstStyle/>
        <a:p>
          <a:endParaRPr lang="en-US"/>
        </a:p>
      </dgm:t>
    </dgm:pt>
    <dgm:pt modelId="{8876C27B-0118-444F-B27B-A5A129B51E8A}">
      <dgm:prSet/>
      <dgm:spPr/>
      <dgm:t>
        <a:bodyPr/>
        <a:lstStyle/>
        <a:p>
          <a:r>
            <a:rPr lang="en-US"/>
            <a:t>Standard 2 (D)            Rigorous Decision Making</a:t>
          </a:r>
        </a:p>
      </dgm:t>
    </dgm:pt>
    <dgm:pt modelId="{36A839D1-0130-400B-9A6C-6169B2DCEB04}" type="parTrans" cxnId="{9D84D069-8F8C-4362-A98F-EB19789C26DF}">
      <dgm:prSet/>
      <dgm:spPr/>
      <dgm:t>
        <a:bodyPr/>
        <a:lstStyle/>
        <a:p>
          <a:endParaRPr lang="en-US"/>
        </a:p>
      </dgm:t>
    </dgm:pt>
    <dgm:pt modelId="{964BC3C3-8E53-43CA-BF0B-F05CE0A129FE}" type="sibTrans" cxnId="{9D84D069-8F8C-4362-A98F-EB19789C26DF}">
      <dgm:prSet/>
      <dgm:spPr/>
      <dgm:t>
        <a:bodyPr/>
        <a:lstStyle/>
        <a:p>
          <a:endParaRPr lang="en-US"/>
        </a:p>
      </dgm:t>
    </dgm:pt>
    <dgm:pt modelId="{BE55B392-CA6D-4BCC-9C3E-A123E8BB63FF}" type="pres">
      <dgm:prSet presAssocID="{4400D0A9-001D-4457-8022-C3AA562E767B}" presName="root" presStyleCnt="0">
        <dgm:presLayoutVars>
          <dgm:dir/>
          <dgm:resizeHandles val="exact"/>
        </dgm:presLayoutVars>
      </dgm:prSet>
      <dgm:spPr/>
    </dgm:pt>
    <dgm:pt modelId="{3F03C5C6-1E7B-4062-B7B0-1BCA91B76047}" type="pres">
      <dgm:prSet presAssocID="{DFF38D8B-5C64-46F8-A2AE-0E2E20F155BC}" presName="compNode" presStyleCnt="0"/>
      <dgm:spPr/>
    </dgm:pt>
    <dgm:pt modelId="{8AB59B24-A959-4B45-BA3B-E43F7B5403B4}" type="pres">
      <dgm:prSet presAssocID="{DFF38D8B-5C64-46F8-A2AE-0E2E20F155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9072DA60-9EC3-4DCB-8280-5A17C27537E0}" type="pres">
      <dgm:prSet presAssocID="{DFF38D8B-5C64-46F8-A2AE-0E2E20F155BC}" presName="spaceRect" presStyleCnt="0"/>
      <dgm:spPr/>
    </dgm:pt>
    <dgm:pt modelId="{27567570-5DC4-4BB5-9102-6B4204CE9953}" type="pres">
      <dgm:prSet presAssocID="{DFF38D8B-5C64-46F8-A2AE-0E2E20F155BC}" presName="textRect" presStyleLbl="revTx" presStyleIdx="0" presStyleCnt="4">
        <dgm:presLayoutVars>
          <dgm:chMax val="1"/>
          <dgm:chPref val="1"/>
        </dgm:presLayoutVars>
      </dgm:prSet>
      <dgm:spPr/>
    </dgm:pt>
    <dgm:pt modelId="{31D25D73-BDB9-4105-89DF-64741ECB98BC}" type="pres">
      <dgm:prSet presAssocID="{771F53BF-6448-4A65-9282-77C81799D43B}" presName="sibTrans" presStyleCnt="0"/>
      <dgm:spPr/>
    </dgm:pt>
    <dgm:pt modelId="{572EB128-9375-469B-8AEE-DFE7AB94BA65}" type="pres">
      <dgm:prSet presAssocID="{276A39FE-99E0-46C8-903A-65AC022F5A3B}" presName="compNode" presStyleCnt="0"/>
      <dgm:spPr/>
    </dgm:pt>
    <dgm:pt modelId="{A4C132C5-9438-4DC8-82EF-C625F96DB5D0}" type="pres">
      <dgm:prSet presAssocID="{276A39FE-99E0-46C8-903A-65AC022F5A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B05D49E-F020-43BF-84B1-9F23DB3B4BCD}" type="pres">
      <dgm:prSet presAssocID="{276A39FE-99E0-46C8-903A-65AC022F5A3B}" presName="spaceRect" presStyleCnt="0"/>
      <dgm:spPr/>
    </dgm:pt>
    <dgm:pt modelId="{53A35C3C-FC4A-419D-94BD-F0DDE6C64DA4}" type="pres">
      <dgm:prSet presAssocID="{276A39FE-99E0-46C8-903A-65AC022F5A3B}" presName="textRect" presStyleLbl="revTx" presStyleIdx="1" presStyleCnt="4">
        <dgm:presLayoutVars>
          <dgm:chMax val="1"/>
          <dgm:chPref val="1"/>
        </dgm:presLayoutVars>
      </dgm:prSet>
      <dgm:spPr/>
    </dgm:pt>
    <dgm:pt modelId="{BAEAF538-5D5F-47A3-9BAC-E8C42862570D}" type="pres">
      <dgm:prSet presAssocID="{E894F2FB-EC37-4D6B-9CAE-85BB6C3E0DD5}" presName="sibTrans" presStyleCnt="0"/>
      <dgm:spPr/>
    </dgm:pt>
    <dgm:pt modelId="{D882DD12-EA6D-4979-BFC9-4B9E6FF559EF}" type="pres">
      <dgm:prSet presAssocID="{4578702A-09AA-4682-B984-5AC9A986D156}" presName="compNode" presStyleCnt="0"/>
      <dgm:spPr/>
    </dgm:pt>
    <dgm:pt modelId="{2B3F1CCE-E9CA-4B81-997C-6F8F583646A8}" type="pres">
      <dgm:prSet presAssocID="{4578702A-09AA-4682-B984-5AC9A986D1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9FA88994-B85D-4D2A-AA84-B764508C029D}" type="pres">
      <dgm:prSet presAssocID="{4578702A-09AA-4682-B984-5AC9A986D156}" presName="spaceRect" presStyleCnt="0"/>
      <dgm:spPr/>
    </dgm:pt>
    <dgm:pt modelId="{BF461AF3-BDDC-4D12-B90F-F1052B7B5418}" type="pres">
      <dgm:prSet presAssocID="{4578702A-09AA-4682-B984-5AC9A986D156}" presName="textRect" presStyleLbl="revTx" presStyleIdx="2" presStyleCnt="4">
        <dgm:presLayoutVars>
          <dgm:chMax val="1"/>
          <dgm:chPref val="1"/>
        </dgm:presLayoutVars>
      </dgm:prSet>
      <dgm:spPr/>
    </dgm:pt>
    <dgm:pt modelId="{569271F9-456E-40D8-8011-E7E2D07725F3}" type="pres">
      <dgm:prSet presAssocID="{CC5B3782-3FF0-49D6-B286-F8D6472FE6E4}" presName="sibTrans" presStyleCnt="0"/>
      <dgm:spPr/>
    </dgm:pt>
    <dgm:pt modelId="{61B64716-3FDB-434E-9A0F-15C9300A3771}" type="pres">
      <dgm:prSet presAssocID="{8876C27B-0118-444F-B27B-A5A129B51E8A}" presName="compNode" presStyleCnt="0"/>
      <dgm:spPr/>
    </dgm:pt>
    <dgm:pt modelId="{A9EC9E28-7F1A-4CBF-99AF-189353EE95B0}" type="pres">
      <dgm:prSet presAssocID="{8876C27B-0118-444F-B27B-A5A129B51E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58F0B30E-291D-4C76-AE32-9AADD7D83C02}" type="pres">
      <dgm:prSet presAssocID="{8876C27B-0118-444F-B27B-A5A129B51E8A}" presName="spaceRect" presStyleCnt="0"/>
      <dgm:spPr/>
    </dgm:pt>
    <dgm:pt modelId="{7D848895-EB8D-4856-A624-8423063FC0B2}" type="pres">
      <dgm:prSet presAssocID="{8876C27B-0118-444F-B27B-A5A129B51E8A}" presName="textRect" presStyleLbl="revTx" presStyleIdx="3" presStyleCnt="4">
        <dgm:presLayoutVars>
          <dgm:chMax val="1"/>
          <dgm:chPref val="1"/>
        </dgm:presLayoutVars>
      </dgm:prSet>
      <dgm:spPr/>
    </dgm:pt>
  </dgm:ptLst>
  <dgm:cxnLst>
    <dgm:cxn modelId="{1450C315-90EE-40F1-9C0A-572B1AB2135C}" type="presOf" srcId="{4578702A-09AA-4682-B984-5AC9A986D156}" destId="{BF461AF3-BDDC-4D12-B90F-F1052B7B5418}" srcOrd="0" destOrd="0" presId="urn:microsoft.com/office/officeart/2018/2/layout/IconLabelList"/>
    <dgm:cxn modelId="{E9DB0F35-C4BC-46EC-983F-458F98634E62}" srcId="{4400D0A9-001D-4457-8022-C3AA562E767B}" destId="{DFF38D8B-5C64-46F8-A2AE-0E2E20F155BC}" srcOrd="0" destOrd="0" parTransId="{0D2C16CD-60C3-4E0C-9228-90D2E597518F}" sibTransId="{771F53BF-6448-4A65-9282-77C81799D43B}"/>
    <dgm:cxn modelId="{A359AA43-0037-4FF8-B86E-1B805CEED9FA}" type="presOf" srcId="{8876C27B-0118-444F-B27B-A5A129B51E8A}" destId="{7D848895-EB8D-4856-A624-8423063FC0B2}" srcOrd="0" destOrd="0" presId="urn:microsoft.com/office/officeart/2018/2/layout/IconLabelList"/>
    <dgm:cxn modelId="{9D84D069-8F8C-4362-A98F-EB19789C26DF}" srcId="{4400D0A9-001D-4457-8022-C3AA562E767B}" destId="{8876C27B-0118-444F-B27B-A5A129B51E8A}" srcOrd="3" destOrd="0" parTransId="{36A839D1-0130-400B-9A6C-6169B2DCEB04}" sibTransId="{964BC3C3-8E53-43CA-BF0B-F05CE0A129FE}"/>
    <dgm:cxn modelId="{C16F6F71-62F4-46DE-9278-D240600341B6}" type="presOf" srcId="{4400D0A9-001D-4457-8022-C3AA562E767B}" destId="{BE55B392-CA6D-4BCC-9C3E-A123E8BB63FF}" srcOrd="0" destOrd="0" presId="urn:microsoft.com/office/officeart/2018/2/layout/IconLabelList"/>
    <dgm:cxn modelId="{70D2D273-EC0D-429D-B52E-214E8FD77E7E}" type="presOf" srcId="{276A39FE-99E0-46C8-903A-65AC022F5A3B}" destId="{53A35C3C-FC4A-419D-94BD-F0DDE6C64DA4}" srcOrd="0" destOrd="0" presId="urn:microsoft.com/office/officeart/2018/2/layout/IconLabelList"/>
    <dgm:cxn modelId="{83A2B9DA-1930-4F97-BCE4-F48174455A73}" srcId="{4400D0A9-001D-4457-8022-C3AA562E767B}" destId="{4578702A-09AA-4682-B984-5AC9A986D156}" srcOrd="2" destOrd="0" parTransId="{F0B45D3D-21EE-49B0-A94B-9A8C6EF39CE1}" sibTransId="{CC5B3782-3FF0-49D6-B286-F8D6472FE6E4}"/>
    <dgm:cxn modelId="{D4487FE5-C990-425C-A290-A04872B66592}" srcId="{4400D0A9-001D-4457-8022-C3AA562E767B}" destId="{276A39FE-99E0-46C8-903A-65AC022F5A3B}" srcOrd="1" destOrd="0" parTransId="{8E2D1A0D-D269-4D85-9469-131B17358211}" sibTransId="{E894F2FB-EC37-4D6B-9CAE-85BB6C3E0DD5}"/>
    <dgm:cxn modelId="{3EF814FB-A8A9-45AB-9F8E-2FD038601C9A}" type="presOf" srcId="{DFF38D8B-5C64-46F8-A2AE-0E2E20F155BC}" destId="{27567570-5DC4-4BB5-9102-6B4204CE9953}" srcOrd="0" destOrd="0" presId="urn:microsoft.com/office/officeart/2018/2/layout/IconLabelList"/>
    <dgm:cxn modelId="{723921C9-5A7F-489B-8F47-062983107D5B}" type="presParOf" srcId="{BE55B392-CA6D-4BCC-9C3E-A123E8BB63FF}" destId="{3F03C5C6-1E7B-4062-B7B0-1BCA91B76047}" srcOrd="0" destOrd="0" presId="urn:microsoft.com/office/officeart/2018/2/layout/IconLabelList"/>
    <dgm:cxn modelId="{C2ED9C22-5C2D-4F39-9F0A-24F8DAF6260F}" type="presParOf" srcId="{3F03C5C6-1E7B-4062-B7B0-1BCA91B76047}" destId="{8AB59B24-A959-4B45-BA3B-E43F7B5403B4}" srcOrd="0" destOrd="0" presId="urn:microsoft.com/office/officeart/2018/2/layout/IconLabelList"/>
    <dgm:cxn modelId="{00C7F86F-EEF6-41A9-9A5A-D526871B59FB}" type="presParOf" srcId="{3F03C5C6-1E7B-4062-B7B0-1BCA91B76047}" destId="{9072DA60-9EC3-4DCB-8280-5A17C27537E0}" srcOrd="1" destOrd="0" presId="urn:microsoft.com/office/officeart/2018/2/layout/IconLabelList"/>
    <dgm:cxn modelId="{C55D242C-16ED-48A2-ACBC-6A8593E779ED}" type="presParOf" srcId="{3F03C5C6-1E7B-4062-B7B0-1BCA91B76047}" destId="{27567570-5DC4-4BB5-9102-6B4204CE9953}" srcOrd="2" destOrd="0" presId="urn:microsoft.com/office/officeart/2018/2/layout/IconLabelList"/>
    <dgm:cxn modelId="{9E1C9AAB-A331-49FB-9F85-D8A5E3DFB505}" type="presParOf" srcId="{BE55B392-CA6D-4BCC-9C3E-A123E8BB63FF}" destId="{31D25D73-BDB9-4105-89DF-64741ECB98BC}" srcOrd="1" destOrd="0" presId="urn:microsoft.com/office/officeart/2018/2/layout/IconLabelList"/>
    <dgm:cxn modelId="{1D5D425D-E515-4C74-9594-75B90F6DE81F}" type="presParOf" srcId="{BE55B392-CA6D-4BCC-9C3E-A123E8BB63FF}" destId="{572EB128-9375-469B-8AEE-DFE7AB94BA65}" srcOrd="2" destOrd="0" presId="urn:microsoft.com/office/officeart/2018/2/layout/IconLabelList"/>
    <dgm:cxn modelId="{BCA6F9E3-1BA1-4FA3-AB8F-236A9FC2A7E5}" type="presParOf" srcId="{572EB128-9375-469B-8AEE-DFE7AB94BA65}" destId="{A4C132C5-9438-4DC8-82EF-C625F96DB5D0}" srcOrd="0" destOrd="0" presId="urn:microsoft.com/office/officeart/2018/2/layout/IconLabelList"/>
    <dgm:cxn modelId="{7D6D1A8F-8A58-4B5A-BEB4-A05077EC3B53}" type="presParOf" srcId="{572EB128-9375-469B-8AEE-DFE7AB94BA65}" destId="{CB05D49E-F020-43BF-84B1-9F23DB3B4BCD}" srcOrd="1" destOrd="0" presId="urn:microsoft.com/office/officeart/2018/2/layout/IconLabelList"/>
    <dgm:cxn modelId="{F3F12AFB-65CF-4390-993D-027171E9BCEC}" type="presParOf" srcId="{572EB128-9375-469B-8AEE-DFE7AB94BA65}" destId="{53A35C3C-FC4A-419D-94BD-F0DDE6C64DA4}" srcOrd="2" destOrd="0" presId="urn:microsoft.com/office/officeart/2018/2/layout/IconLabelList"/>
    <dgm:cxn modelId="{CDAE6E96-CF0F-4F32-8A9A-CD20B926F391}" type="presParOf" srcId="{BE55B392-CA6D-4BCC-9C3E-A123E8BB63FF}" destId="{BAEAF538-5D5F-47A3-9BAC-E8C42862570D}" srcOrd="3" destOrd="0" presId="urn:microsoft.com/office/officeart/2018/2/layout/IconLabelList"/>
    <dgm:cxn modelId="{B16EFE88-32F2-4E2E-8378-9565F8EE07D8}" type="presParOf" srcId="{BE55B392-CA6D-4BCC-9C3E-A123E8BB63FF}" destId="{D882DD12-EA6D-4979-BFC9-4B9E6FF559EF}" srcOrd="4" destOrd="0" presId="urn:microsoft.com/office/officeart/2018/2/layout/IconLabelList"/>
    <dgm:cxn modelId="{1D48D6BC-2AC9-44B3-8B67-497B53C72A8A}" type="presParOf" srcId="{D882DD12-EA6D-4979-BFC9-4B9E6FF559EF}" destId="{2B3F1CCE-E9CA-4B81-997C-6F8F583646A8}" srcOrd="0" destOrd="0" presId="urn:microsoft.com/office/officeart/2018/2/layout/IconLabelList"/>
    <dgm:cxn modelId="{0D2ED102-E90E-4EF0-A029-1B139E5C4825}" type="presParOf" srcId="{D882DD12-EA6D-4979-BFC9-4B9E6FF559EF}" destId="{9FA88994-B85D-4D2A-AA84-B764508C029D}" srcOrd="1" destOrd="0" presId="urn:microsoft.com/office/officeart/2018/2/layout/IconLabelList"/>
    <dgm:cxn modelId="{96A169B9-772F-44CF-B058-E0637DD25FF6}" type="presParOf" srcId="{D882DD12-EA6D-4979-BFC9-4B9E6FF559EF}" destId="{BF461AF3-BDDC-4D12-B90F-F1052B7B5418}" srcOrd="2" destOrd="0" presId="urn:microsoft.com/office/officeart/2018/2/layout/IconLabelList"/>
    <dgm:cxn modelId="{31E5E2A1-528A-4190-9B05-896ADC62AD44}" type="presParOf" srcId="{BE55B392-CA6D-4BCC-9C3E-A123E8BB63FF}" destId="{569271F9-456E-40D8-8011-E7E2D07725F3}" srcOrd="5" destOrd="0" presId="urn:microsoft.com/office/officeart/2018/2/layout/IconLabelList"/>
    <dgm:cxn modelId="{56D93F0B-4787-4E47-BF9B-B4FDC4819C10}" type="presParOf" srcId="{BE55B392-CA6D-4BCC-9C3E-A123E8BB63FF}" destId="{61B64716-3FDB-434E-9A0F-15C9300A3771}" srcOrd="6" destOrd="0" presId="urn:microsoft.com/office/officeart/2018/2/layout/IconLabelList"/>
    <dgm:cxn modelId="{42D3F7C2-684D-4226-BD43-597FC128A627}" type="presParOf" srcId="{61B64716-3FDB-434E-9A0F-15C9300A3771}" destId="{A9EC9E28-7F1A-4CBF-99AF-189353EE95B0}" srcOrd="0" destOrd="0" presId="urn:microsoft.com/office/officeart/2018/2/layout/IconLabelList"/>
    <dgm:cxn modelId="{5064CA65-9066-44E7-8D55-1237F6EDC764}" type="presParOf" srcId="{61B64716-3FDB-434E-9A0F-15C9300A3771}" destId="{58F0B30E-291D-4C76-AE32-9AADD7D83C02}" srcOrd="1" destOrd="0" presId="urn:microsoft.com/office/officeart/2018/2/layout/IconLabelList"/>
    <dgm:cxn modelId="{291FE530-6305-47A0-8095-0E8CCBF5D95D}" type="presParOf" srcId="{61B64716-3FDB-434E-9A0F-15C9300A3771}" destId="{7D848895-EB8D-4856-A624-8423063FC0B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97A2-059F-4E4C-8C79-ADBE088F409F}">
      <dsp:nvSpPr>
        <dsp:cNvPr id="0" name=""/>
        <dsp:cNvSpPr/>
      </dsp:nvSpPr>
      <dsp:spPr>
        <a:xfrm>
          <a:off x="1874165" y="631086"/>
          <a:ext cx="399484" cy="91440"/>
        </a:xfrm>
        <a:custGeom>
          <a:avLst/>
          <a:gdLst/>
          <a:ahLst/>
          <a:cxnLst/>
          <a:rect l="0" t="0" r="0" b="0"/>
          <a:pathLst>
            <a:path>
              <a:moveTo>
                <a:pt x="0" y="45720"/>
              </a:moveTo>
              <a:lnTo>
                <a:pt x="39948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3155" y="674653"/>
        <a:ext cx="21504" cy="4305"/>
      </dsp:txXfrm>
    </dsp:sp>
    <dsp:sp modelId="{D2298E27-FD72-45C8-ABA1-C8FB0340A03E}">
      <dsp:nvSpPr>
        <dsp:cNvPr id="0" name=""/>
        <dsp:cNvSpPr/>
      </dsp:nvSpPr>
      <dsp:spPr>
        <a:xfrm>
          <a:off x="6033" y="115826"/>
          <a:ext cx="1869932" cy="11219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Sponsor receives charter application proposals</a:t>
          </a:r>
        </a:p>
      </dsp:txBody>
      <dsp:txXfrm>
        <a:off x="6033" y="115826"/>
        <a:ext cx="1869932" cy="1121959"/>
      </dsp:txXfrm>
    </dsp:sp>
    <dsp:sp modelId="{50341384-2B74-444F-B7AC-A66660198712}">
      <dsp:nvSpPr>
        <dsp:cNvPr id="0" name=""/>
        <dsp:cNvSpPr/>
      </dsp:nvSpPr>
      <dsp:spPr>
        <a:xfrm>
          <a:off x="4174182" y="631086"/>
          <a:ext cx="399484" cy="91440"/>
        </a:xfrm>
        <a:custGeom>
          <a:avLst/>
          <a:gdLst/>
          <a:ahLst/>
          <a:cxnLst/>
          <a:rect l="0" t="0" r="0" b="0"/>
          <a:pathLst>
            <a:path>
              <a:moveTo>
                <a:pt x="0" y="45720"/>
              </a:moveTo>
              <a:lnTo>
                <a:pt x="399484" y="45720"/>
              </a:lnTo>
            </a:path>
          </a:pathLst>
        </a:custGeom>
        <a:noFill/>
        <a:ln w="12700" cap="flat" cmpd="sng" algn="ctr">
          <a:solidFill>
            <a:schemeClr val="accent2">
              <a:hueOff val="-138199"/>
              <a:satOff val="-32"/>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3172" y="674653"/>
        <a:ext cx="21504" cy="4305"/>
      </dsp:txXfrm>
    </dsp:sp>
    <dsp:sp modelId="{35F54007-96D5-40C3-987A-F69A95395C06}">
      <dsp:nvSpPr>
        <dsp:cNvPr id="0" name=""/>
        <dsp:cNvSpPr/>
      </dsp:nvSpPr>
      <dsp:spPr>
        <a:xfrm>
          <a:off x="2306050" y="115826"/>
          <a:ext cx="1869932" cy="1121959"/>
        </a:xfrm>
        <a:prstGeom prst="rect">
          <a:avLst/>
        </a:prstGeom>
        <a:solidFill>
          <a:schemeClr val="accent2">
            <a:hueOff val="-125635"/>
            <a:satOff val="-29"/>
            <a:lumOff val="16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The Sponsor shall give charter applicants 7 calendar days to make technical of non substantive corrections </a:t>
          </a:r>
        </a:p>
      </dsp:txBody>
      <dsp:txXfrm>
        <a:off x="2306050" y="115826"/>
        <a:ext cx="1869932" cy="1121959"/>
      </dsp:txXfrm>
    </dsp:sp>
    <dsp:sp modelId="{A974BDB6-2D9C-4739-917B-91100FE76BA2}">
      <dsp:nvSpPr>
        <dsp:cNvPr id="0" name=""/>
        <dsp:cNvSpPr/>
      </dsp:nvSpPr>
      <dsp:spPr>
        <a:xfrm>
          <a:off x="6474198" y="631086"/>
          <a:ext cx="399484" cy="91440"/>
        </a:xfrm>
        <a:custGeom>
          <a:avLst/>
          <a:gdLst/>
          <a:ahLst/>
          <a:cxnLst/>
          <a:rect l="0" t="0" r="0" b="0"/>
          <a:pathLst>
            <a:path>
              <a:moveTo>
                <a:pt x="0" y="45720"/>
              </a:moveTo>
              <a:lnTo>
                <a:pt x="399484" y="45720"/>
              </a:lnTo>
            </a:path>
          </a:pathLst>
        </a:custGeom>
        <a:noFill/>
        <a:ln w="12700" cap="flat" cmpd="sng" algn="ctr">
          <a:solidFill>
            <a:schemeClr val="accent2">
              <a:hueOff val="-276398"/>
              <a:satOff val="-65"/>
              <a:lumOff val="35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3188" y="674653"/>
        <a:ext cx="21504" cy="4305"/>
      </dsp:txXfrm>
    </dsp:sp>
    <dsp:sp modelId="{2E1F7B20-10B2-48F0-A84A-6607932DAB7A}">
      <dsp:nvSpPr>
        <dsp:cNvPr id="0" name=""/>
        <dsp:cNvSpPr/>
      </dsp:nvSpPr>
      <dsp:spPr>
        <a:xfrm>
          <a:off x="4606066" y="115826"/>
          <a:ext cx="1869932" cy="1121959"/>
        </a:xfrm>
        <a:prstGeom prst="rect">
          <a:avLst/>
        </a:prstGeom>
        <a:solidFill>
          <a:schemeClr val="accent2">
            <a:hueOff val="-251271"/>
            <a:satOff val="-59"/>
            <a:lumOff val="32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Allow charter applicants to present their program at a work session or workshop</a:t>
          </a:r>
        </a:p>
      </dsp:txBody>
      <dsp:txXfrm>
        <a:off x="4606066" y="115826"/>
        <a:ext cx="1869932" cy="1121959"/>
      </dsp:txXfrm>
    </dsp:sp>
    <dsp:sp modelId="{CEAD0E67-C351-4A7F-9C90-C3F2475F1797}">
      <dsp:nvSpPr>
        <dsp:cNvPr id="0" name=""/>
        <dsp:cNvSpPr/>
      </dsp:nvSpPr>
      <dsp:spPr>
        <a:xfrm>
          <a:off x="940999" y="1235986"/>
          <a:ext cx="6900049" cy="399484"/>
        </a:xfrm>
        <a:custGeom>
          <a:avLst/>
          <a:gdLst/>
          <a:ahLst/>
          <a:cxnLst/>
          <a:rect l="0" t="0" r="0" b="0"/>
          <a:pathLst>
            <a:path>
              <a:moveTo>
                <a:pt x="6900049" y="0"/>
              </a:moveTo>
              <a:lnTo>
                <a:pt x="6900049" y="216842"/>
              </a:lnTo>
              <a:lnTo>
                <a:pt x="0" y="216842"/>
              </a:lnTo>
              <a:lnTo>
                <a:pt x="0" y="399484"/>
              </a:lnTo>
            </a:path>
          </a:pathLst>
        </a:custGeom>
        <a:noFill/>
        <a:ln w="12700" cap="flat" cmpd="sng" algn="ctr">
          <a:solidFill>
            <a:schemeClr val="accent2">
              <a:hueOff val="-414597"/>
              <a:satOff val="-97"/>
              <a:lumOff val="5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8188" y="1433575"/>
        <a:ext cx="345672" cy="4305"/>
      </dsp:txXfrm>
    </dsp:sp>
    <dsp:sp modelId="{C3621CFD-C7CB-4847-AF59-7F1F507B9F2E}">
      <dsp:nvSpPr>
        <dsp:cNvPr id="0" name=""/>
        <dsp:cNvSpPr/>
      </dsp:nvSpPr>
      <dsp:spPr>
        <a:xfrm>
          <a:off x="6906083" y="115826"/>
          <a:ext cx="1869932" cy="1121959"/>
        </a:xfrm>
        <a:prstGeom prst="rect">
          <a:avLst/>
        </a:prstGeom>
        <a:solidFill>
          <a:schemeClr val="accent2">
            <a:hueOff val="-376906"/>
            <a:satOff val="-88"/>
            <a:lumOff val="48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Review Team conducts a review of all charter application proposals</a:t>
          </a:r>
        </a:p>
      </dsp:txBody>
      <dsp:txXfrm>
        <a:off x="6906083" y="115826"/>
        <a:ext cx="1869932" cy="1121959"/>
      </dsp:txXfrm>
    </dsp:sp>
    <dsp:sp modelId="{20DFA668-A1BB-4D44-A2FF-A9C647F00239}">
      <dsp:nvSpPr>
        <dsp:cNvPr id="0" name=""/>
        <dsp:cNvSpPr/>
      </dsp:nvSpPr>
      <dsp:spPr>
        <a:xfrm>
          <a:off x="1874165" y="2183130"/>
          <a:ext cx="399484" cy="91440"/>
        </a:xfrm>
        <a:custGeom>
          <a:avLst/>
          <a:gdLst/>
          <a:ahLst/>
          <a:cxnLst/>
          <a:rect l="0" t="0" r="0" b="0"/>
          <a:pathLst>
            <a:path>
              <a:moveTo>
                <a:pt x="0" y="45720"/>
              </a:moveTo>
              <a:lnTo>
                <a:pt x="399484" y="45720"/>
              </a:lnTo>
            </a:path>
          </a:pathLst>
        </a:custGeom>
        <a:noFill/>
        <a:ln w="12700" cap="flat" cmpd="sng" algn="ctr">
          <a:solidFill>
            <a:schemeClr val="accent2">
              <a:hueOff val="-552795"/>
              <a:satOff val="-129"/>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3155" y="2226697"/>
        <a:ext cx="21504" cy="4305"/>
      </dsp:txXfrm>
    </dsp:sp>
    <dsp:sp modelId="{875510CD-90CC-4557-8D3C-40EAB70860CF}">
      <dsp:nvSpPr>
        <dsp:cNvPr id="0" name=""/>
        <dsp:cNvSpPr/>
      </dsp:nvSpPr>
      <dsp:spPr>
        <a:xfrm>
          <a:off x="6033" y="1667870"/>
          <a:ext cx="1869932" cy="1121959"/>
        </a:xfrm>
        <a:prstGeom prst="rect">
          <a:avLst/>
        </a:prstGeom>
        <a:solidFill>
          <a:schemeClr val="accent2">
            <a:hueOff val="-502541"/>
            <a:satOff val="-117"/>
            <a:lumOff val="64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Review Team meets to discuss charter application proposals</a:t>
          </a:r>
        </a:p>
      </dsp:txBody>
      <dsp:txXfrm>
        <a:off x="6033" y="1667870"/>
        <a:ext cx="1869932" cy="1121959"/>
      </dsp:txXfrm>
    </dsp:sp>
    <dsp:sp modelId="{9EB7D314-72C4-464D-839B-57090D2C2AC7}">
      <dsp:nvSpPr>
        <dsp:cNvPr id="0" name=""/>
        <dsp:cNvSpPr/>
      </dsp:nvSpPr>
      <dsp:spPr>
        <a:xfrm>
          <a:off x="4174182" y="2183130"/>
          <a:ext cx="399484" cy="91440"/>
        </a:xfrm>
        <a:custGeom>
          <a:avLst/>
          <a:gdLst/>
          <a:ahLst/>
          <a:cxnLst/>
          <a:rect l="0" t="0" r="0" b="0"/>
          <a:pathLst>
            <a:path>
              <a:moveTo>
                <a:pt x="0" y="45720"/>
              </a:moveTo>
              <a:lnTo>
                <a:pt x="399484" y="45720"/>
              </a:lnTo>
            </a:path>
          </a:pathLst>
        </a:custGeom>
        <a:noFill/>
        <a:ln w="12700" cap="flat" cmpd="sng" algn="ctr">
          <a:solidFill>
            <a:schemeClr val="accent2">
              <a:hueOff val="-690994"/>
              <a:satOff val="-162"/>
              <a:lumOff val="8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3172" y="2226697"/>
        <a:ext cx="21504" cy="4305"/>
      </dsp:txXfrm>
    </dsp:sp>
    <dsp:sp modelId="{31E10365-1290-4507-8A8B-91E26972884F}">
      <dsp:nvSpPr>
        <dsp:cNvPr id="0" name=""/>
        <dsp:cNvSpPr/>
      </dsp:nvSpPr>
      <dsp:spPr>
        <a:xfrm>
          <a:off x="2306050" y="1667870"/>
          <a:ext cx="1869932" cy="1121959"/>
        </a:xfrm>
        <a:prstGeom prst="rect">
          <a:avLst/>
        </a:prstGeom>
        <a:solidFill>
          <a:schemeClr val="accent2">
            <a:hueOff val="-628177"/>
            <a:satOff val="-147"/>
            <a:lumOff val="80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applicants attend capacity interviews facilitated by the charter staff and possibly members of the Charter Review Team</a:t>
          </a:r>
        </a:p>
      </dsp:txBody>
      <dsp:txXfrm>
        <a:off x="2306050" y="1667870"/>
        <a:ext cx="1869932" cy="1121959"/>
      </dsp:txXfrm>
    </dsp:sp>
    <dsp:sp modelId="{7E686AFD-3683-4906-B66E-B41AB4FC72B2}">
      <dsp:nvSpPr>
        <dsp:cNvPr id="0" name=""/>
        <dsp:cNvSpPr/>
      </dsp:nvSpPr>
      <dsp:spPr>
        <a:xfrm>
          <a:off x="6474198" y="2183130"/>
          <a:ext cx="399484" cy="91440"/>
        </a:xfrm>
        <a:custGeom>
          <a:avLst/>
          <a:gdLst/>
          <a:ahLst/>
          <a:cxnLst/>
          <a:rect l="0" t="0" r="0" b="0"/>
          <a:pathLst>
            <a:path>
              <a:moveTo>
                <a:pt x="0" y="45720"/>
              </a:moveTo>
              <a:lnTo>
                <a:pt x="399484" y="45720"/>
              </a:lnTo>
            </a:path>
          </a:pathLst>
        </a:custGeom>
        <a:noFill/>
        <a:ln w="12700" cap="flat" cmpd="sng" algn="ctr">
          <a:solidFill>
            <a:schemeClr val="accent2">
              <a:hueOff val="-829193"/>
              <a:satOff val="-194"/>
              <a:lumOff val="10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3188" y="2226697"/>
        <a:ext cx="21504" cy="4305"/>
      </dsp:txXfrm>
    </dsp:sp>
    <dsp:sp modelId="{F534A10E-C883-4F22-B13E-431417C0D267}">
      <dsp:nvSpPr>
        <dsp:cNvPr id="0" name=""/>
        <dsp:cNvSpPr/>
      </dsp:nvSpPr>
      <dsp:spPr>
        <a:xfrm>
          <a:off x="4606066" y="1667870"/>
          <a:ext cx="1869932" cy="1121959"/>
        </a:xfrm>
        <a:prstGeom prst="rect">
          <a:avLst/>
        </a:prstGeom>
        <a:solidFill>
          <a:schemeClr val="accent2">
            <a:hueOff val="-753812"/>
            <a:satOff val="-176"/>
            <a:lumOff val="96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Review Team meets to finalize charter application discussions and vote on each application</a:t>
          </a:r>
        </a:p>
      </dsp:txBody>
      <dsp:txXfrm>
        <a:off x="4606066" y="1667870"/>
        <a:ext cx="1869932" cy="1121959"/>
      </dsp:txXfrm>
    </dsp:sp>
    <dsp:sp modelId="{3AD00458-2795-4331-A63F-27DD0F5B2362}">
      <dsp:nvSpPr>
        <dsp:cNvPr id="0" name=""/>
        <dsp:cNvSpPr/>
      </dsp:nvSpPr>
      <dsp:spPr>
        <a:xfrm>
          <a:off x="940999" y="2788029"/>
          <a:ext cx="6900049" cy="399484"/>
        </a:xfrm>
        <a:custGeom>
          <a:avLst/>
          <a:gdLst/>
          <a:ahLst/>
          <a:cxnLst/>
          <a:rect l="0" t="0" r="0" b="0"/>
          <a:pathLst>
            <a:path>
              <a:moveTo>
                <a:pt x="6900049" y="0"/>
              </a:moveTo>
              <a:lnTo>
                <a:pt x="6900049" y="216842"/>
              </a:lnTo>
              <a:lnTo>
                <a:pt x="0" y="216842"/>
              </a:lnTo>
              <a:lnTo>
                <a:pt x="0" y="399484"/>
              </a:lnTo>
            </a:path>
          </a:pathLst>
        </a:custGeom>
        <a:noFill/>
        <a:ln w="12700" cap="flat" cmpd="sng" algn="ctr">
          <a:solidFill>
            <a:schemeClr val="accent2">
              <a:hueOff val="-967392"/>
              <a:satOff val="-226"/>
              <a:lumOff val="1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8188" y="2985619"/>
        <a:ext cx="345672" cy="4305"/>
      </dsp:txXfrm>
    </dsp:sp>
    <dsp:sp modelId="{0F3181A4-0218-4E8A-AB30-77700ECB8F80}">
      <dsp:nvSpPr>
        <dsp:cNvPr id="0" name=""/>
        <dsp:cNvSpPr/>
      </dsp:nvSpPr>
      <dsp:spPr>
        <a:xfrm>
          <a:off x="6906083" y="1667870"/>
          <a:ext cx="1869932" cy="1121959"/>
        </a:xfrm>
        <a:prstGeom prst="rect">
          <a:avLst/>
        </a:prstGeom>
        <a:solidFill>
          <a:schemeClr val="accent2">
            <a:hueOff val="-879447"/>
            <a:satOff val="-206"/>
            <a:lumOff val="112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staff notifies charter applicant of the Charter Review Team’s recommendation</a:t>
          </a:r>
        </a:p>
      </dsp:txBody>
      <dsp:txXfrm>
        <a:off x="6906083" y="1667870"/>
        <a:ext cx="1869932" cy="1121959"/>
      </dsp:txXfrm>
    </dsp:sp>
    <dsp:sp modelId="{9162EB4B-013C-4E54-8279-57A6A2F387B1}">
      <dsp:nvSpPr>
        <dsp:cNvPr id="0" name=""/>
        <dsp:cNvSpPr/>
      </dsp:nvSpPr>
      <dsp:spPr>
        <a:xfrm>
          <a:off x="1874165" y="3735173"/>
          <a:ext cx="399484" cy="91440"/>
        </a:xfrm>
        <a:custGeom>
          <a:avLst/>
          <a:gdLst/>
          <a:ahLst/>
          <a:cxnLst/>
          <a:rect l="0" t="0" r="0" b="0"/>
          <a:pathLst>
            <a:path>
              <a:moveTo>
                <a:pt x="0" y="45720"/>
              </a:moveTo>
              <a:lnTo>
                <a:pt x="399484" y="45720"/>
              </a:lnTo>
            </a:path>
          </a:pathLst>
        </a:custGeom>
        <a:noFill/>
        <a:ln w="12700" cap="flat" cmpd="sng" algn="ctr">
          <a:solidFill>
            <a:schemeClr val="accent2">
              <a:hueOff val="-1105591"/>
              <a:satOff val="-258"/>
              <a:lumOff val="1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3155" y="3778741"/>
        <a:ext cx="21504" cy="4305"/>
      </dsp:txXfrm>
    </dsp:sp>
    <dsp:sp modelId="{CAF1FD2E-3AD9-4036-A03D-1F5EF98DBC23}">
      <dsp:nvSpPr>
        <dsp:cNvPr id="0" name=""/>
        <dsp:cNvSpPr/>
      </dsp:nvSpPr>
      <dsp:spPr>
        <a:xfrm>
          <a:off x="6033" y="3219913"/>
          <a:ext cx="1869932" cy="1121959"/>
        </a:xfrm>
        <a:prstGeom prst="rect">
          <a:avLst/>
        </a:prstGeom>
        <a:solidFill>
          <a:schemeClr val="accent2">
            <a:hueOff val="-1005083"/>
            <a:satOff val="-235"/>
            <a:lumOff val="12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staff delivers Charter Review Team’s recommendation of each charter application to the Superintendent at a work session</a:t>
          </a:r>
        </a:p>
      </dsp:txBody>
      <dsp:txXfrm>
        <a:off x="6033" y="3219913"/>
        <a:ext cx="1869932" cy="1121959"/>
      </dsp:txXfrm>
    </dsp:sp>
    <dsp:sp modelId="{268D8264-B4D0-400F-A21F-67D7EBB7D8C0}">
      <dsp:nvSpPr>
        <dsp:cNvPr id="0" name=""/>
        <dsp:cNvSpPr/>
      </dsp:nvSpPr>
      <dsp:spPr>
        <a:xfrm>
          <a:off x="4174182" y="3735173"/>
          <a:ext cx="399484" cy="91440"/>
        </a:xfrm>
        <a:custGeom>
          <a:avLst/>
          <a:gdLst/>
          <a:ahLst/>
          <a:cxnLst/>
          <a:rect l="0" t="0" r="0" b="0"/>
          <a:pathLst>
            <a:path>
              <a:moveTo>
                <a:pt x="0" y="45720"/>
              </a:moveTo>
              <a:lnTo>
                <a:pt x="399484" y="45720"/>
              </a:lnTo>
            </a:path>
          </a:pathLst>
        </a:custGeom>
        <a:noFill/>
        <a:ln w="12700" cap="flat" cmpd="sng" algn="ctr">
          <a:solidFill>
            <a:schemeClr val="accent2">
              <a:hueOff val="-1243790"/>
              <a:satOff val="-291"/>
              <a:lumOff val="15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3172" y="3778741"/>
        <a:ext cx="21504" cy="4305"/>
      </dsp:txXfrm>
    </dsp:sp>
    <dsp:sp modelId="{9FBC21B8-A4D3-4CC6-82CD-28EE5A51B16D}">
      <dsp:nvSpPr>
        <dsp:cNvPr id="0" name=""/>
        <dsp:cNvSpPr/>
      </dsp:nvSpPr>
      <dsp:spPr>
        <a:xfrm>
          <a:off x="2306050" y="3219913"/>
          <a:ext cx="1869932" cy="1121959"/>
        </a:xfrm>
        <a:prstGeom prst="rect">
          <a:avLst/>
        </a:prstGeom>
        <a:solidFill>
          <a:schemeClr val="accent2">
            <a:hueOff val="-1130718"/>
            <a:satOff val="-264"/>
            <a:lumOff val="14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The district board members vote on each charter application proposal </a:t>
          </a:r>
        </a:p>
      </dsp:txBody>
      <dsp:txXfrm>
        <a:off x="2306050" y="3219913"/>
        <a:ext cx="1869932" cy="1121959"/>
      </dsp:txXfrm>
    </dsp:sp>
    <dsp:sp modelId="{975438CF-39E3-4D9E-998E-867684BC4C11}">
      <dsp:nvSpPr>
        <dsp:cNvPr id="0" name=""/>
        <dsp:cNvSpPr/>
      </dsp:nvSpPr>
      <dsp:spPr>
        <a:xfrm>
          <a:off x="6474198" y="3735173"/>
          <a:ext cx="399484" cy="91440"/>
        </a:xfrm>
        <a:custGeom>
          <a:avLst/>
          <a:gdLst/>
          <a:ahLst/>
          <a:cxnLst/>
          <a:rect l="0" t="0" r="0" b="0"/>
          <a:pathLst>
            <a:path>
              <a:moveTo>
                <a:pt x="0" y="45720"/>
              </a:moveTo>
              <a:lnTo>
                <a:pt x="399484" y="45720"/>
              </a:lnTo>
            </a:path>
          </a:pathLst>
        </a:custGeom>
        <a:noFill/>
        <a:ln w="12700" cap="flat" cmpd="sng" algn="ctr">
          <a:solidFill>
            <a:schemeClr val="accent2">
              <a:hueOff val="-1381989"/>
              <a:satOff val="-323"/>
              <a:lumOff val="17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3188" y="3778741"/>
        <a:ext cx="21504" cy="4305"/>
      </dsp:txXfrm>
    </dsp:sp>
    <dsp:sp modelId="{FF38CB9F-937F-469C-8D6A-97CF9CCB411C}">
      <dsp:nvSpPr>
        <dsp:cNvPr id="0" name=""/>
        <dsp:cNvSpPr/>
      </dsp:nvSpPr>
      <dsp:spPr>
        <a:xfrm>
          <a:off x="4606066" y="3219913"/>
          <a:ext cx="1869932" cy="1121959"/>
        </a:xfrm>
        <a:prstGeom prst="rect">
          <a:avLst/>
        </a:prstGeom>
        <a:solidFill>
          <a:schemeClr val="accent2">
            <a:hueOff val="-1256353"/>
            <a:satOff val="-294"/>
            <a:lumOff val="160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If the charter application is denied, the Sponsor shall notify the applicant within 10 calendar days of the vote, containing reasons for the denial </a:t>
          </a:r>
        </a:p>
      </dsp:txBody>
      <dsp:txXfrm>
        <a:off x="4606066" y="3219913"/>
        <a:ext cx="1869932" cy="1121959"/>
      </dsp:txXfrm>
    </dsp:sp>
    <dsp:sp modelId="{590764C6-1140-46E6-BBFA-3C4096CFA2C5}">
      <dsp:nvSpPr>
        <dsp:cNvPr id="0" name=""/>
        <dsp:cNvSpPr/>
      </dsp:nvSpPr>
      <dsp:spPr>
        <a:xfrm>
          <a:off x="6906083" y="3219913"/>
          <a:ext cx="1869932" cy="1121959"/>
        </a:xfrm>
        <a:prstGeom prst="rect">
          <a:avLst/>
        </a:prstGeom>
        <a:solidFill>
          <a:schemeClr val="accent2">
            <a:hueOff val="-1381989"/>
            <a:satOff val="-323"/>
            <a:lumOff val="17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28" tIns="96180" rIns="91628" bIns="96180" numCol="1" spcCol="1270" anchor="ctr" anchorCtr="0">
          <a:noAutofit/>
        </a:bodyPr>
        <a:lstStyle/>
        <a:p>
          <a:pPr marL="0" lvl="0" indent="0" algn="ctr" defTabSz="533400">
            <a:lnSpc>
              <a:spcPct val="90000"/>
            </a:lnSpc>
            <a:spcBef>
              <a:spcPct val="0"/>
            </a:spcBef>
            <a:spcAft>
              <a:spcPct val="35000"/>
            </a:spcAft>
            <a:buNone/>
          </a:pPr>
          <a:r>
            <a:rPr lang="en-US" sz="1200" kern="1200"/>
            <a:t>Charter applicants may appeal no later than 30 calendar days after receipt of the denial letter to the State Board of Education</a:t>
          </a:r>
        </a:p>
      </dsp:txBody>
      <dsp:txXfrm>
        <a:off x="6906083" y="3219913"/>
        <a:ext cx="1869932" cy="112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8CE77-BE9F-4C07-9187-40C9C4ACE4D9}">
      <dsp:nvSpPr>
        <dsp:cNvPr id="0" name=""/>
        <dsp:cNvSpPr/>
      </dsp:nvSpPr>
      <dsp:spPr>
        <a:xfrm>
          <a:off x="0" y="255039"/>
          <a:ext cx="7543800" cy="3276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quality sponsor implements a comprehensive application process that includes clear application questions and guidance; follows fair, transparent procedures and rigorous criteria; and grants charters only to applicants who demonstrate strong capacity to establish and operate a quality charter school.</a:t>
          </a:r>
        </a:p>
      </dsp:txBody>
      <dsp:txXfrm>
        <a:off x="159921" y="414960"/>
        <a:ext cx="7223958" cy="2956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59B24-A959-4B45-BA3B-E43F7B5403B4}">
      <dsp:nvSpPr>
        <dsp:cNvPr id="0" name=""/>
        <dsp:cNvSpPr/>
      </dsp:nvSpPr>
      <dsp:spPr>
        <a:xfrm>
          <a:off x="570636" y="91659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567570-5DC4-4BB5-9102-6B4204CE9953}">
      <dsp:nvSpPr>
        <dsp:cNvPr id="0" name=""/>
        <dsp:cNvSpPr/>
      </dsp:nvSpPr>
      <dsp:spPr>
        <a:xfrm>
          <a:off x="75636" y="2028492"/>
          <a:ext cx="180000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Standard 2(A)                Proposal Information, Questions, and Guidance</a:t>
          </a:r>
        </a:p>
      </dsp:txBody>
      <dsp:txXfrm>
        <a:off x="75636" y="2028492"/>
        <a:ext cx="1800000" cy="900000"/>
      </dsp:txXfrm>
    </dsp:sp>
    <dsp:sp modelId="{A4C132C5-9438-4DC8-82EF-C625F96DB5D0}">
      <dsp:nvSpPr>
        <dsp:cNvPr id="0" name=""/>
        <dsp:cNvSpPr/>
      </dsp:nvSpPr>
      <dsp:spPr>
        <a:xfrm>
          <a:off x="2685637" y="91659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A35C3C-FC4A-419D-94BD-F0DDE6C64DA4}">
      <dsp:nvSpPr>
        <dsp:cNvPr id="0" name=""/>
        <dsp:cNvSpPr/>
      </dsp:nvSpPr>
      <dsp:spPr>
        <a:xfrm>
          <a:off x="2190637" y="2028492"/>
          <a:ext cx="180000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Standard 2 (B)                     Fair, Transparent and Quality Focused Procedures</a:t>
          </a:r>
        </a:p>
      </dsp:txBody>
      <dsp:txXfrm>
        <a:off x="2190637" y="2028492"/>
        <a:ext cx="1800000" cy="900000"/>
      </dsp:txXfrm>
    </dsp:sp>
    <dsp:sp modelId="{2B3F1CCE-E9CA-4B81-997C-6F8F583646A8}">
      <dsp:nvSpPr>
        <dsp:cNvPr id="0" name=""/>
        <dsp:cNvSpPr/>
      </dsp:nvSpPr>
      <dsp:spPr>
        <a:xfrm>
          <a:off x="4800637" y="91659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461AF3-BDDC-4D12-B90F-F1052B7B5418}">
      <dsp:nvSpPr>
        <dsp:cNvPr id="0" name=""/>
        <dsp:cNvSpPr/>
      </dsp:nvSpPr>
      <dsp:spPr>
        <a:xfrm>
          <a:off x="4305637" y="2028492"/>
          <a:ext cx="180000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Standard 2 (C)            Rigorous Approval Criteria</a:t>
          </a:r>
        </a:p>
      </dsp:txBody>
      <dsp:txXfrm>
        <a:off x="4305637" y="2028492"/>
        <a:ext cx="1800000" cy="900000"/>
      </dsp:txXfrm>
    </dsp:sp>
    <dsp:sp modelId="{A9EC9E28-7F1A-4CBF-99AF-189353EE95B0}">
      <dsp:nvSpPr>
        <dsp:cNvPr id="0" name=""/>
        <dsp:cNvSpPr/>
      </dsp:nvSpPr>
      <dsp:spPr>
        <a:xfrm>
          <a:off x="6915637" y="91659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848895-EB8D-4856-A624-8423063FC0B2}">
      <dsp:nvSpPr>
        <dsp:cNvPr id="0" name=""/>
        <dsp:cNvSpPr/>
      </dsp:nvSpPr>
      <dsp:spPr>
        <a:xfrm>
          <a:off x="6420637" y="2028492"/>
          <a:ext cx="180000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Standard 2 (D)            Rigorous Decision Making</a:t>
          </a:r>
        </a:p>
      </dsp:txBody>
      <dsp:txXfrm>
        <a:off x="6420637" y="2028492"/>
        <a:ext cx="1800000" cy="90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CD4D0-B0C0-4CA0-953C-24660BA23702}"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45B1A-7D2A-43EB-9E19-8BD6091A830D}" type="slidenum">
              <a:rPr lang="en-US" smtClean="0"/>
              <a:t>‹#›</a:t>
            </a:fld>
            <a:endParaRPr lang="en-US"/>
          </a:p>
        </p:txBody>
      </p:sp>
    </p:spTree>
    <p:extLst>
      <p:ext uri="{BB962C8B-B14F-4D97-AF65-F5344CB8AC3E}">
        <p14:creationId xmlns:p14="http://schemas.microsoft.com/office/powerpoint/2010/main" val="405430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14507A"/>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14507A"/>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2E88836-5A68-44EC-BB9A-CAACDD8928D0}"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7C624-5EFC-4A0B-8EAC-03395967A2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E9B0DE26-5155-4130-8229-CE1BB52BB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6953" y="153562"/>
            <a:ext cx="2802753" cy="1858118"/>
          </a:xfrm>
          <a:prstGeom prst="rect">
            <a:avLst/>
          </a:prstGeom>
        </p:spPr>
      </p:pic>
    </p:spTree>
    <p:extLst>
      <p:ext uri="{BB962C8B-B14F-4D97-AF65-F5344CB8AC3E}">
        <p14:creationId xmlns:p14="http://schemas.microsoft.com/office/powerpoint/2010/main" val="397957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07A"/>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8836-5A68-44EC-BB9A-CAACDD8928D0}"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93180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8836-5A68-44EC-BB9A-CAACDD8928D0}"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160571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2E88836-5A68-44EC-BB9A-CAACDD8928D0}"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7C624-5EFC-4A0B-8EAC-03395967A2A8}"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03188195-9255-4FF0-98EB-B570A0771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351" y="5384519"/>
            <a:ext cx="1937389" cy="1218407"/>
          </a:xfrm>
          <a:prstGeom prst="rect">
            <a:avLst/>
          </a:prstGeom>
        </p:spPr>
      </p:pic>
    </p:spTree>
    <p:extLst>
      <p:ext uri="{BB962C8B-B14F-4D97-AF65-F5344CB8AC3E}">
        <p14:creationId xmlns:p14="http://schemas.microsoft.com/office/powerpoint/2010/main" val="373143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88836-5A68-44EC-BB9A-CAACDD8928D0}"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349306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45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14507A"/>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14507A"/>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88836-5A68-44EC-BB9A-CAACDD8928D0}"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7C624-5EFC-4A0B-8EAC-03395967A2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DFD77F63-1463-4E99-8C62-2957442ECC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6953" y="153562"/>
            <a:ext cx="2802753" cy="1858118"/>
          </a:xfrm>
          <a:prstGeom prst="rect">
            <a:avLst/>
          </a:prstGeom>
        </p:spPr>
      </p:pic>
    </p:spTree>
    <p:extLst>
      <p:ext uri="{BB962C8B-B14F-4D97-AF65-F5344CB8AC3E}">
        <p14:creationId xmlns:p14="http://schemas.microsoft.com/office/powerpoint/2010/main" val="59011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88836-5A68-44EC-BB9A-CAACDD8928D0}"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22573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145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145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88836-5A68-44EC-BB9A-CAACDD8928D0}"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373936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507A"/>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32E88836-5A68-44EC-BB9A-CAACDD8928D0}"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85508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E88836-5A68-44EC-BB9A-CAACDD8928D0}" type="datetimeFigureOut">
              <a:rPr lang="en-US" smtClean="0"/>
              <a:t>12/13/2021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A7C624-5EFC-4A0B-8EAC-03395967A2A8}"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B1AE8E14-16F1-4B0F-A8E7-239A69F86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0691" y="6433607"/>
            <a:ext cx="677975" cy="457200"/>
          </a:xfrm>
          <a:prstGeom prst="rect">
            <a:avLst/>
          </a:prstGeom>
        </p:spPr>
      </p:pic>
    </p:spTree>
    <p:extLst>
      <p:ext uri="{BB962C8B-B14F-4D97-AF65-F5344CB8AC3E}">
        <p14:creationId xmlns:p14="http://schemas.microsoft.com/office/powerpoint/2010/main" val="33821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E88836-5A68-44EC-BB9A-CAACDD8928D0}" type="datetimeFigureOut">
              <a:rPr lang="en-US" smtClean="0"/>
              <a:t>12/13/2021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A7C624-5EFC-4A0B-8EAC-03395967A2A8}"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ECBF930F-89FE-4695-BA0D-AE6E1FAC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0432" y="5286104"/>
            <a:ext cx="1369637" cy="790334"/>
          </a:xfrm>
          <a:prstGeom prst="rect">
            <a:avLst/>
          </a:prstGeom>
        </p:spPr>
      </p:pic>
    </p:spTree>
    <p:extLst>
      <p:ext uri="{BB962C8B-B14F-4D97-AF65-F5344CB8AC3E}">
        <p14:creationId xmlns:p14="http://schemas.microsoft.com/office/powerpoint/2010/main" val="196095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88836-5A68-44EC-BB9A-CAACDD8928D0}"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7C624-5EFC-4A0B-8EAC-03395967A2A8}" type="slidenum">
              <a:rPr lang="en-US" smtClean="0"/>
              <a:t>‹#›</a:t>
            </a:fld>
            <a:endParaRPr lang="en-US"/>
          </a:p>
        </p:txBody>
      </p:sp>
    </p:spTree>
    <p:extLst>
      <p:ext uri="{BB962C8B-B14F-4D97-AF65-F5344CB8AC3E}">
        <p14:creationId xmlns:p14="http://schemas.microsoft.com/office/powerpoint/2010/main" val="335457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45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E88836-5A68-44EC-BB9A-CAACDD8928D0}" type="datetimeFigureOut">
              <a:rPr lang="en-US" smtClean="0"/>
              <a:t>12/13/2021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A7C624-5EFC-4A0B-8EAC-03395967A2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F0570469-2B26-4A5D-A5DC-1ED249511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360691" y="6433607"/>
            <a:ext cx="677975" cy="457200"/>
          </a:xfrm>
          <a:prstGeom prst="rect">
            <a:avLst/>
          </a:prstGeom>
        </p:spPr>
      </p:pic>
    </p:spTree>
    <p:extLst>
      <p:ext uri="{BB962C8B-B14F-4D97-AF65-F5344CB8AC3E}">
        <p14:creationId xmlns:p14="http://schemas.microsoft.com/office/powerpoint/2010/main" val="113601382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777" r:id="rId12"/>
  </p:sldLayoutIdLst>
  <p:txStyles>
    <p:titleStyle>
      <a:lvl1pPr algn="l" defTabSz="914400" rtl="0" eaLnBrk="1" latinLnBrk="0" hangingPunct="1">
        <a:lnSpc>
          <a:spcPct val="85000"/>
        </a:lnSpc>
        <a:spcBef>
          <a:spcPct val="0"/>
        </a:spcBef>
        <a:buNone/>
        <a:defRPr sz="4800" kern="1200" spc="-50" baseline="0">
          <a:solidFill>
            <a:srgbClr val="14507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4507A"/>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4507A"/>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4507A"/>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4507A"/>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4507A"/>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ldoe.org/core/fileparse.php/13170/urlt/m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ldoe.org/core/fileparse.php/7700/urlt/ModelAppEval_FinalSB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doe.org/schools/school-choice/charter-schools/charter-school-reference/" TargetMode="External"/><Relationship Id="rId2" Type="http://schemas.openxmlformats.org/officeDocument/2006/relationships/hyperlink" Target="http://www.leg.state.fl.us/statutes/index.cfm?mode=View%20Statutes&amp;SubMenu=1&amp;App_mode=Display_Statute&amp;Search_String=1002.33&amp;URL=1000-1099/1002/Sections/1002.33.html" TargetMode="External"/><Relationship Id="rId1" Type="http://schemas.openxmlformats.org/officeDocument/2006/relationships/slideLayout" Target="../slideLayouts/slideLayout7.xml"/><Relationship Id="rId5" Type="http://schemas.openxmlformats.org/officeDocument/2006/relationships/hyperlink" Target="https://www.fldoe.org/schools/school-choice/charter-schools/charter-school-appeal/" TargetMode="External"/><Relationship Id="rId4" Type="http://schemas.openxmlformats.org/officeDocument/2006/relationships/hyperlink" Target="https://www.fldoe.org/schools/school-choice/charter-schools/authoriz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in an office">
            <a:extLst>
              <a:ext uri="{FF2B5EF4-FFF2-40B4-BE49-F238E27FC236}">
                <a16:creationId xmlns:a16="http://schemas.microsoft.com/office/drawing/2014/main" id="{EF3501C4-A6E3-4666-BDE8-56C9EC6224A6}"/>
              </a:ext>
            </a:extLst>
          </p:cNvPr>
          <p:cNvPicPr>
            <a:picLocks noChangeAspect="1"/>
          </p:cNvPicPr>
          <p:nvPr/>
        </p:nvPicPr>
        <p:blipFill rotWithShape="1">
          <a:blip r:embed="rId2">
            <a:duotone>
              <a:prstClr val="black"/>
              <a:srgbClr val="14507A">
                <a:tint val="45000"/>
                <a:satMod val="400000"/>
              </a:srgbClr>
            </a:duotone>
            <a:alphaModFix amt="70000"/>
            <a:extLst>
              <a:ext uri="{28A0092B-C50C-407E-A947-70E740481C1C}">
                <a14:useLocalDpi xmlns:a14="http://schemas.microsoft.com/office/drawing/2010/main" val="0"/>
              </a:ext>
            </a:extLst>
          </a:blip>
          <a:srcRect b="8056"/>
          <a:stretch/>
        </p:blipFill>
        <p:spPr>
          <a:xfrm>
            <a:off x="0" y="0"/>
            <a:ext cx="12191551" cy="6343650"/>
          </a:xfrm>
          <a:prstGeom prst="rect">
            <a:avLst/>
          </a:prstGeom>
        </p:spPr>
      </p:pic>
      <p:sp>
        <p:nvSpPr>
          <p:cNvPr id="6" name="Rectangle 5">
            <a:extLst>
              <a:ext uri="{FF2B5EF4-FFF2-40B4-BE49-F238E27FC236}">
                <a16:creationId xmlns:a16="http://schemas.microsoft.com/office/drawing/2014/main" id="{140D3309-1368-4F41-99B5-024303505D0D}"/>
              </a:ext>
            </a:extLst>
          </p:cNvPr>
          <p:cNvSpPr/>
          <p:nvPr/>
        </p:nvSpPr>
        <p:spPr>
          <a:xfrm>
            <a:off x="2392218" y="2881312"/>
            <a:ext cx="9799782" cy="2219325"/>
          </a:xfrm>
          <a:prstGeom prst="rect">
            <a:avLst/>
          </a:prstGeom>
          <a:solidFill>
            <a:srgbClr val="14507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B2F09-CE8E-4ADC-A905-76A067C2E413}"/>
              </a:ext>
            </a:extLst>
          </p:cNvPr>
          <p:cNvSpPr>
            <a:spLocks noGrp="1"/>
          </p:cNvSpPr>
          <p:nvPr>
            <p:ph type="ctrTitle" idx="4294967295"/>
          </p:nvPr>
        </p:nvSpPr>
        <p:spPr>
          <a:xfrm>
            <a:off x="2392218" y="2765497"/>
            <a:ext cx="9799782" cy="1219200"/>
          </a:xfrm>
        </p:spPr>
        <p:txBody>
          <a:bodyPr>
            <a:normAutofit/>
          </a:bodyPr>
          <a:lstStyle/>
          <a:p>
            <a:pPr algn="ctr"/>
            <a:r>
              <a:rPr lang="en-US" sz="5400" dirty="0">
                <a:solidFill>
                  <a:schemeClr val="bg1"/>
                </a:solidFill>
              </a:rPr>
              <a:t>CHARTER REVIEW TEAM TRAINING</a:t>
            </a:r>
          </a:p>
        </p:txBody>
      </p:sp>
      <p:sp>
        <p:nvSpPr>
          <p:cNvPr id="3" name="Subtitle 2">
            <a:extLst>
              <a:ext uri="{FF2B5EF4-FFF2-40B4-BE49-F238E27FC236}">
                <a16:creationId xmlns:a16="http://schemas.microsoft.com/office/drawing/2014/main" id="{EBABA7EF-844B-41FE-BE34-9090C6F6DA65}"/>
              </a:ext>
            </a:extLst>
          </p:cNvPr>
          <p:cNvSpPr>
            <a:spLocks noGrp="1"/>
          </p:cNvSpPr>
          <p:nvPr>
            <p:ph type="subTitle" idx="4294967295"/>
          </p:nvPr>
        </p:nvSpPr>
        <p:spPr>
          <a:xfrm>
            <a:off x="2518389" y="3979087"/>
            <a:ext cx="9113405" cy="1143000"/>
          </a:xfrm>
        </p:spPr>
        <p:txBody>
          <a:bodyPr>
            <a:normAutofit/>
          </a:bodyPr>
          <a:lstStyle/>
          <a:p>
            <a:r>
              <a:rPr lang="en-US" sz="3200" b="0" i="0" dirty="0">
                <a:solidFill>
                  <a:srgbClr val="FFC000"/>
                </a:solidFill>
                <a:effectLst/>
                <a:latin typeface="Arial" panose="020B0604020202020204" pitchFamily="34" charset="0"/>
              </a:rPr>
              <a:t>Your role as Charter Review Team member and what to expect</a:t>
            </a:r>
            <a:endParaRPr lang="en-US" sz="3200" dirty="0">
              <a:solidFill>
                <a:srgbClr val="FFC000"/>
              </a:solidFill>
            </a:endParaRPr>
          </a:p>
        </p:txBody>
      </p:sp>
    </p:spTree>
    <p:extLst>
      <p:ext uri="{BB962C8B-B14F-4D97-AF65-F5344CB8AC3E}">
        <p14:creationId xmlns:p14="http://schemas.microsoft.com/office/powerpoint/2010/main" val="274762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holding each other's wrists and interlinked to form a circle">
            <a:extLst>
              <a:ext uri="{FF2B5EF4-FFF2-40B4-BE49-F238E27FC236}">
                <a16:creationId xmlns:a16="http://schemas.microsoft.com/office/drawing/2014/main" id="{8C1F1CB4-DA39-412D-96C3-2FE8E8887C26}"/>
              </a:ext>
            </a:extLst>
          </p:cNvPr>
          <p:cNvPicPr>
            <a:picLocks noChangeAspect="1"/>
          </p:cNvPicPr>
          <p:nvPr/>
        </p:nvPicPr>
        <p:blipFill rotWithShape="1">
          <a:blip r:embed="rId2">
            <a:alphaModFix amt="35000"/>
          </a:blip>
          <a:srcRect l="7745" t="7143" r="3253" b="23873"/>
          <a:stretch/>
        </p:blipFill>
        <p:spPr>
          <a:xfrm>
            <a:off x="0" y="-1"/>
            <a:ext cx="12205894" cy="6315076"/>
          </a:xfrm>
          <a:prstGeom prst="rect">
            <a:avLst/>
          </a:prstGeom>
        </p:spPr>
      </p:pic>
      <p:sp>
        <p:nvSpPr>
          <p:cNvPr id="2" name="Title 1">
            <a:extLst>
              <a:ext uri="{FF2B5EF4-FFF2-40B4-BE49-F238E27FC236}">
                <a16:creationId xmlns:a16="http://schemas.microsoft.com/office/drawing/2014/main" id="{26EA1D7A-0998-4D1A-B06C-3A35955FC8CF}"/>
              </a:ext>
            </a:extLst>
          </p:cNvPr>
          <p:cNvSpPr>
            <a:spLocks noGrp="1"/>
          </p:cNvSpPr>
          <p:nvPr>
            <p:ph type="title" idx="4294967295"/>
          </p:nvPr>
        </p:nvSpPr>
        <p:spPr>
          <a:xfrm>
            <a:off x="2255981" y="1196109"/>
            <a:ext cx="7543800" cy="3565525"/>
          </a:xfrm>
        </p:spPr>
        <p:txBody>
          <a:bodyPr vert="horz" lIns="91440" tIns="45720" rIns="91440" bIns="45720" rtlCol="0" anchor="b">
            <a:normAutofit/>
          </a:bodyPr>
          <a:lstStyle/>
          <a:p>
            <a:pPr algn="ctr"/>
            <a:r>
              <a:rPr lang="en-US" sz="6200" b="1" dirty="0"/>
              <a:t>Roles and Responsibilities of the Charter Review Team</a:t>
            </a:r>
            <a:br>
              <a:rPr lang="en-US" sz="6200" dirty="0">
                <a:solidFill>
                  <a:schemeClr val="tx1"/>
                </a:solidFill>
              </a:rPr>
            </a:br>
            <a:endParaRPr lang="en-US" sz="6200" dirty="0">
              <a:solidFill>
                <a:schemeClr val="tx1"/>
              </a:solidFill>
            </a:endParaRPr>
          </a:p>
        </p:txBody>
      </p:sp>
    </p:spTree>
    <p:extLst>
      <p:ext uri="{BB962C8B-B14F-4D97-AF65-F5344CB8AC3E}">
        <p14:creationId xmlns:p14="http://schemas.microsoft.com/office/powerpoint/2010/main" val="64941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00F884-6DF5-4FAB-95C6-C492E8EDA84E}"/>
              </a:ext>
            </a:extLst>
          </p:cNvPr>
          <p:cNvSpPr>
            <a:spLocks noGrp="1"/>
          </p:cNvSpPr>
          <p:nvPr>
            <p:ph type="title" idx="4294967295"/>
          </p:nvPr>
        </p:nvSpPr>
        <p:spPr>
          <a:xfrm>
            <a:off x="492370" y="516835"/>
            <a:ext cx="3084844" cy="5772840"/>
          </a:xfrm>
        </p:spPr>
        <p:txBody>
          <a:bodyPr vert="horz" lIns="91440" tIns="45720" rIns="91440" bIns="45720" rtlCol="0" anchor="ctr">
            <a:normAutofit/>
          </a:bodyPr>
          <a:lstStyle/>
          <a:p>
            <a:r>
              <a:rPr lang="en-US" sz="3600" b="1" dirty="0">
                <a:solidFill>
                  <a:srgbClr val="FFFFFF"/>
                </a:solidFill>
              </a:rPr>
              <a:t>Who reviews the Education Plan?</a:t>
            </a:r>
          </a:p>
        </p:txBody>
      </p:sp>
      <p:sp>
        <p:nvSpPr>
          <p:cNvPr id="20" name="Rectangle 19">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4D4B2349-4DCA-496E-8695-31CE5030A11B}"/>
              </a:ext>
            </a:extLst>
          </p:cNvPr>
          <p:cNvGraphicFramePr>
            <a:graphicFrameLocks noGrp="1"/>
          </p:cNvGraphicFramePr>
          <p:nvPr>
            <p:ph idx="4294967295"/>
            <p:extLst>
              <p:ext uri="{D42A27DB-BD31-4B8C-83A1-F6EECF244321}">
                <p14:modId xmlns:p14="http://schemas.microsoft.com/office/powerpoint/2010/main" val="734420579"/>
              </p:ext>
            </p:extLst>
          </p:nvPr>
        </p:nvGraphicFramePr>
        <p:xfrm>
          <a:off x="4610258" y="377317"/>
          <a:ext cx="7056413" cy="6103366"/>
        </p:xfrm>
        <a:graphic>
          <a:graphicData uri="http://schemas.openxmlformats.org/drawingml/2006/table">
            <a:tbl>
              <a:tblPr firstRow="1" firstCol="1" bandRow="1">
                <a:tableStyleId>{69012ECD-51FC-41F1-AA8D-1B2483CD663E}</a:tableStyleId>
              </a:tblPr>
              <a:tblGrid>
                <a:gridCol w="3573238">
                  <a:extLst>
                    <a:ext uri="{9D8B030D-6E8A-4147-A177-3AD203B41FA5}">
                      <a16:colId xmlns:a16="http://schemas.microsoft.com/office/drawing/2014/main" val="124570693"/>
                    </a:ext>
                  </a:extLst>
                </a:gridCol>
                <a:gridCol w="3483175">
                  <a:extLst>
                    <a:ext uri="{9D8B030D-6E8A-4147-A177-3AD203B41FA5}">
                      <a16:colId xmlns:a16="http://schemas.microsoft.com/office/drawing/2014/main" val="1668719120"/>
                    </a:ext>
                  </a:extLst>
                </a:gridCol>
              </a:tblGrid>
              <a:tr h="356991">
                <a:tc>
                  <a:txBody>
                    <a:bodyPr/>
                    <a:lstStyle/>
                    <a:p>
                      <a:pPr marL="0" marR="0" lvl="0" indent="0" algn="ctr">
                        <a:lnSpc>
                          <a:spcPct val="107000"/>
                        </a:lnSpc>
                        <a:spcBef>
                          <a:spcPts val="0"/>
                        </a:spcBef>
                        <a:spcAft>
                          <a:spcPts val="0"/>
                        </a:spcAft>
                        <a:buFont typeface="Calibri" panose="020F0502020204030204" pitchFamily="34" charset="0"/>
                        <a:buNone/>
                        <a:tabLst>
                          <a:tab pos="-12700" algn="l"/>
                        </a:tabLst>
                      </a:pPr>
                      <a:r>
                        <a:rPr lang="en-US" sz="1600" b="1" u="sng" cap="all" spc="150">
                          <a:solidFill>
                            <a:schemeClr val="tx1"/>
                          </a:solidFill>
                          <a:effectLst/>
                        </a:rPr>
                        <a:t>Application Sections</a:t>
                      </a:r>
                      <a:endParaRPr lang="en-US" sz="16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nchor="ctr"/>
                </a:tc>
                <a:tc>
                  <a:txBody>
                    <a:bodyPr/>
                    <a:lstStyle/>
                    <a:p>
                      <a:pPr marL="0" marR="0" lvl="0" indent="0" algn="ctr">
                        <a:lnSpc>
                          <a:spcPct val="107000"/>
                        </a:lnSpc>
                        <a:spcBef>
                          <a:spcPts val="0"/>
                        </a:spcBef>
                        <a:spcAft>
                          <a:spcPts val="0"/>
                        </a:spcAft>
                        <a:buFont typeface="Calibri" panose="020F0502020204030204" pitchFamily="34" charset="0"/>
                        <a:buNone/>
                        <a:tabLst>
                          <a:tab pos="76200" algn="l"/>
                        </a:tabLst>
                      </a:pPr>
                      <a:r>
                        <a:rPr lang="en-US" sz="1600" b="1" u="sng" cap="all" spc="150">
                          <a:solidFill>
                            <a:schemeClr val="tx1"/>
                          </a:solidFill>
                          <a:effectLst/>
                        </a:rPr>
                        <a:t>District Staff Responsibility</a:t>
                      </a:r>
                      <a:endParaRPr lang="en-US" sz="16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nchor="ctr"/>
                </a:tc>
                <a:extLst>
                  <a:ext uri="{0D108BD9-81ED-4DB2-BD59-A6C34878D82A}">
                    <a16:rowId xmlns:a16="http://schemas.microsoft.com/office/drawing/2014/main" val="1569885812"/>
                  </a:ext>
                </a:extLst>
              </a:tr>
              <a:tr h="564929">
                <a:tc>
                  <a:txBody>
                    <a:bodyPr/>
                    <a:lstStyle/>
                    <a:p>
                      <a:pPr marL="0" marR="0" lvl="0" indent="0" algn="l">
                        <a:lnSpc>
                          <a:spcPct val="107000"/>
                        </a:lnSpc>
                        <a:spcBef>
                          <a:spcPts val="0"/>
                        </a:spcBef>
                        <a:spcAft>
                          <a:spcPts val="0"/>
                        </a:spcAft>
                        <a:buFont typeface="Calibri" panose="020F0502020204030204" pitchFamily="34" charset="0"/>
                        <a:buNone/>
                        <a:tabLst>
                          <a:tab pos="-12700" algn="l"/>
                        </a:tabLst>
                      </a:pPr>
                      <a:r>
                        <a:rPr lang="en-US" sz="1600" b="1" cap="none" spc="0">
                          <a:solidFill>
                            <a:schemeClr val="tx1"/>
                          </a:solidFill>
                          <a:effectLst/>
                        </a:rPr>
                        <a:t>Section 1. Mission Guiding Principles and Purpose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Curriculum staff, Charter staff, Community Representative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1696143140"/>
                  </a:ext>
                </a:extLst>
              </a:tr>
              <a:tr h="564929">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2. Target Population and Student Body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Charter staff, Community Representative</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2539634923"/>
                  </a:ext>
                </a:extLst>
              </a:tr>
              <a:tr h="564929">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3. Educational Program Design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Curriculum staff</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1711790824"/>
                  </a:ext>
                </a:extLst>
              </a:tr>
              <a:tr h="564929">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4. Curriculum and Instructional Design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Curriculum staff</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412313153"/>
                  </a:ext>
                </a:extLst>
              </a:tr>
              <a:tr h="356991">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5. Student Performance</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Assessment staff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1053128088"/>
                  </a:ext>
                </a:extLst>
              </a:tr>
              <a:tr h="564929">
                <a:tc>
                  <a:txBody>
                    <a:bodyPr/>
                    <a:lstStyle/>
                    <a:p>
                      <a:pPr marL="0" marR="0" lvl="0" indent="0" algn="l">
                        <a:lnSpc>
                          <a:spcPct val="107000"/>
                        </a:lnSpc>
                        <a:spcBef>
                          <a:spcPts val="0"/>
                        </a:spcBef>
                        <a:spcAft>
                          <a:spcPts val="0"/>
                        </a:spcAft>
                        <a:buFont typeface="Calibri" panose="020F0502020204030204" pitchFamily="34" charset="0"/>
                        <a:buNone/>
                      </a:pPr>
                      <a:r>
                        <a:rPr lang="en-US" sz="1600" b="1" cap="none" spc="0">
                          <a:solidFill>
                            <a:schemeClr val="tx1"/>
                          </a:solidFill>
                          <a:effectLst/>
                        </a:rPr>
                        <a:t>Section 6. Exceptional Students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ESE staff</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2477021202"/>
                  </a:ext>
                </a:extLst>
              </a:tr>
              <a:tr h="564929">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7. English Language Learners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ESOL staff</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2612678717"/>
                  </a:ext>
                </a:extLst>
              </a:tr>
              <a:tr h="356991">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8. School Culture and Discipline</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lvl="0" indent="0" algn="l">
                        <a:lnSpc>
                          <a:spcPct val="107000"/>
                        </a:lnSpc>
                        <a:spcBef>
                          <a:spcPts val="0"/>
                        </a:spcBef>
                        <a:spcAft>
                          <a:spcPts val="0"/>
                        </a:spcAft>
                        <a:buFont typeface="Calibri" panose="020F0502020204030204" pitchFamily="34" charset="0"/>
                        <a:buNone/>
                        <a:tabLst>
                          <a:tab pos="76200" algn="l"/>
                        </a:tabLst>
                      </a:pPr>
                      <a:r>
                        <a:rPr lang="en-US" sz="1600" cap="none" spc="0">
                          <a:solidFill>
                            <a:schemeClr val="tx1"/>
                          </a:solidFill>
                          <a:effectLst/>
                        </a:rPr>
                        <a:t>Discipline staff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1629380211"/>
                  </a:ext>
                </a:extLst>
              </a:tr>
              <a:tr h="772866">
                <a:tc>
                  <a:txBody>
                    <a:bodyPr/>
                    <a:lstStyle/>
                    <a:p>
                      <a:pPr marL="0" marR="0" lvl="0" indent="0" algn="l">
                        <a:lnSpc>
                          <a:spcPct val="107000"/>
                        </a:lnSpc>
                        <a:spcBef>
                          <a:spcPts val="0"/>
                        </a:spcBef>
                        <a:spcAft>
                          <a:spcPts val="0"/>
                        </a:spcAft>
                        <a:buFont typeface="Calibri" panose="020F0502020204030204" pitchFamily="34" charset="0"/>
                        <a:buNone/>
                        <a:tabLst>
                          <a:tab pos="228600" algn="l"/>
                        </a:tabLst>
                      </a:pPr>
                      <a:r>
                        <a:rPr lang="en-US" sz="1600" b="1" cap="none" spc="0">
                          <a:solidFill>
                            <a:schemeClr val="tx1"/>
                          </a:solidFill>
                          <a:effectLst/>
                        </a:rPr>
                        <a:t>Section 9. Supplemental Programming</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tc>
                  <a:txBody>
                    <a:bodyPr/>
                    <a:lstStyle/>
                    <a:p>
                      <a:pPr marL="0" marR="0" algn="l">
                        <a:lnSpc>
                          <a:spcPct val="107000"/>
                        </a:lnSpc>
                        <a:spcBef>
                          <a:spcPts val="0"/>
                        </a:spcBef>
                        <a:spcAft>
                          <a:spcPts val="0"/>
                        </a:spcAft>
                      </a:pPr>
                      <a:r>
                        <a:rPr lang="en-US" sz="1600" cap="none" spc="0">
                          <a:solidFill>
                            <a:schemeClr val="tx1"/>
                          </a:solidFill>
                          <a:effectLst/>
                        </a:rPr>
                        <a:t>Finance staff and district staff that     relates to the specific supplemental programing identified in the application</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03" marR="63103" marT="63103" marB="63103"/>
                </a:tc>
                <a:extLst>
                  <a:ext uri="{0D108BD9-81ED-4DB2-BD59-A6C34878D82A}">
                    <a16:rowId xmlns:a16="http://schemas.microsoft.com/office/drawing/2014/main" val="2370406729"/>
                  </a:ext>
                </a:extLst>
              </a:tr>
            </a:tbl>
          </a:graphicData>
        </a:graphic>
      </p:graphicFrame>
    </p:spTree>
    <p:extLst>
      <p:ext uri="{BB962C8B-B14F-4D97-AF65-F5344CB8AC3E}">
        <p14:creationId xmlns:p14="http://schemas.microsoft.com/office/powerpoint/2010/main" val="359411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00F884-6DF5-4FAB-95C6-C492E8EDA84E}"/>
              </a:ext>
            </a:extLst>
          </p:cNvPr>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Who reviews the Organizational Plan?</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4D4B2349-4DCA-496E-8695-31CE5030A11B}"/>
              </a:ext>
            </a:extLst>
          </p:cNvPr>
          <p:cNvGraphicFramePr>
            <a:graphicFrameLocks noGrp="1"/>
          </p:cNvGraphicFramePr>
          <p:nvPr>
            <p:ph idx="1"/>
            <p:extLst>
              <p:ext uri="{D42A27DB-BD31-4B8C-83A1-F6EECF244321}">
                <p14:modId xmlns:p14="http://schemas.microsoft.com/office/powerpoint/2010/main" val="1206658292"/>
              </p:ext>
            </p:extLst>
          </p:nvPr>
        </p:nvGraphicFramePr>
        <p:xfrm>
          <a:off x="4566936" y="639763"/>
          <a:ext cx="7068686" cy="5649915"/>
        </p:xfrm>
        <a:graphic>
          <a:graphicData uri="http://schemas.openxmlformats.org/drawingml/2006/table">
            <a:tbl>
              <a:tblPr firstRow="1" firstCol="1" bandRow="1">
                <a:tableStyleId>{69012ECD-51FC-41F1-AA8D-1B2483CD663E}</a:tableStyleId>
              </a:tblPr>
              <a:tblGrid>
                <a:gridCol w="4243689">
                  <a:extLst>
                    <a:ext uri="{9D8B030D-6E8A-4147-A177-3AD203B41FA5}">
                      <a16:colId xmlns:a16="http://schemas.microsoft.com/office/drawing/2014/main" val="124570693"/>
                    </a:ext>
                  </a:extLst>
                </a:gridCol>
                <a:gridCol w="2824997">
                  <a:extLst>
                    <a:ext uri="{9D8B030D-6E8A-4147-A177-3AD203B41FA5}">
                      <a16:colId xmlns:a16="http://schemas.microsoft.com/office/drawing/2014/main" val="1668719120"/>
                    </a:ext>
                  </a:extLst>
                </a:gridCol>
              </a:tblGrid>
              <a:tr h="762294">
                <a:tc>
                  <a:txBody>
                    <a:bodyPr/>
                    <a:lstStyle/>
                    <a:p>
                      <a:pPr marL="0" marR="0" lvl="0" indent="0" algn="ctr">
                        <a:lnSpc>
                          <a:spcPct val="107000"/>
                        </a:lnSpc>
                        <a:spcBef>
                          <a:spcPts val="0"/>
                        </a:spcBef>
                        <a:spcAft>
                          <a:spcPts val="0"/>
                        </a:spcAft>
                        <a:buFont typeface="Calibri" panose="020F0502020204030204" pitchFamily="34" charset="0"/>
                        <a:buNone/>
                        <a:tabLst>
                          <a:tab pos="-12700" algn="l"/>
                        </a:tabLst>
                      </a:pPr>
                      <a:r>
                        <a:rPr lang="en-US" sz="1700" b="1" u="sng" cap="all" spc="150">
                          <a:solidFill>
                            <a:schemeClr val="tx1"/>
                          </a:solidFill>
                          <a:effectLst/>
                        </a:rPr>
                        <a:t>Application Sections</a:t>
                      </a:r>
                      <a:endParaRPr lang="en-US" sz="17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149" marR="85149" marT="85149" marB="85149" anchor="ctr"/>
                </a:tc>
                <a:tc>
                  <a:txBody>
                    <a:bodyPr/>
                    <a:lstStyle/>
                    <a:p>
                      <a:pPr marL="0" marR="0" lvl="0" indent="0" algn="ctr">
                        <a:lnSpc>
                          <a:spcPct val="107000"/>
                        </a:lnSpc>
                        <a:spcBef>
                          <a:spcPts val="0"/>
                        </a:spcBef>
                        <a:spcAft>
                          <a:spcPts val="0"/>
                        </a:spcAft>
                        <a:buFont typeface="Calibri" panose="020F0502020204030204" pitchFamily="34" charset="0"/>
                        <a:buNone/>
                        <a:tabLst>
                          <a:tab pos="76200" algn="l"/>
                        </a:tabLst>
                      </a:pPr>
                      <a:r>
                        <a:rPr lang="en-US" sz="1700" b="1" u="sng" cap="all" spc="150">
                          <a:solidFill>
                            <a:schemeClr val="tx1"/>
                          </a:solidFill>
                          <a:effectLst/>
                        </a:rPr>
                        <a:t>District Staff Responsibility</a:t>
                      </a:r>
                      <a:endParaRPr lang="en-US" sz="17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149" marR="85149" marT="85149" marB="85149" anchor="ctr"/>
                </a:tc>
                <a:extLst>
                  <a:ext uri="{0D108BD9-81ED-4DB2-BD59-A6C34878D82A}">
                    <a16:rowId xmlns:a16="http://schemas.microsoft.com/office/drawing/2014/main" val="1569885812"/>
                  </a:ext>
                </a:extLst>
              </a:tr>
              <a:tr h="324837">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10. Governance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Legal Counsel</a:t>
                      </a:r>
                    </a:p>
                  </a:txBody>
                  <a:tcPr marL="103804" marR="103804" marT="11707" marB="0"/>
                </a:tc>
                <a:extLst>
                  <a:ext uri="{0D108BD9-81ED-4DB2-BD59-A6C34878D82A}">
                    <a16:rowId xmlns:a16="http://schemas.microsoft.com/office/drawing/2014/main" val="1696143140"/>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11. Management and Staffing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Human Resources</a:t>
                      </a:r>
                    </a:p>
                  </a:txBody>
                  <a:tcPr marL="103804" marR="103804" marT="11707" marB="0"/>
                </a:tc>
                <a:extLst>
                  <a:ext uri="{0D108BD9-81ED-4DB2-BD59-A6C34878D82A}">
                    <a16:rowId xmlns:a16="http://schemas.microsoft.com/office/drawing/2014/main" val="2539634923"/>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12. Human Resources and Employment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Human Resources</a:t>
                      </a:r>
                    </a:p>
                  </a:txBody>
                  <a:tcPr marL="103804" marR="103804" marT="11707" marB="0"/>
                </a:tc>
                <a:extLst>
                  <a:ext uri="{0D108BD9-81ED-4DB2-BD59-A6C34878D82A}">
                    <a16:rowId xmlns:a16="http://schemas.microsoft.com/office/drawing/2014/main" val="1711790824"/>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13. Professional Development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 </a:t>
                      </a:r>
                    </a:p>
                  </a:txBody>
                  <a:tcPr marL="103804" marR="103804" marT="11707" marB="0"/>
                </a:tc>
                <a:extLst>
                  <a:ext uri="{0D108BD9-81ED-4DB2-BD59-A6C34878D82A}">
                    <a16:rowId xmlns:a16="http://schemas.microsoft.com/office/drawing/2014/main" val="412313153"/>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14. Student Recruitment and Enrollment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extLst>
                  <a:ext uri="{0D108BD9-81ED-4DB2-BD59-A6C34878D82A}">
                    <a16:rowId xmlns:a16="http://schemas.microsoft.com/office/drawing/2014/main" val="1053128088"/>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15. Parent and Community Involvement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Public or Community Relations staff</a:t>
                      </a:r>
                    </a:p>
                  </a:txBody>
                  <a:tcPr marL="103804" marR="103804" marT="11707" marB="0"/>
                </a:tc>
                <a:extLst>
                  <a:ext uri="{0D108BD9-81ED-4DB2-BD59-A6C34878D82A}">
                    <a16:rowId xmlns:a16="http://schemas.microsoft.com/office/drawing/2014/main" val="2477021202"/>
                  </a:ext>
                </a:extLst>
              </a:tr>
              <a:tr h="324837">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10. Governance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Legal Counsel</a:t>
                      </a:r>
                    </a:p>
                  </a:txBody>
                  <a:tcPr marL="103804" marR="103804" marT="11707" marB="0"/>
                </a:tc>
                <a:extLst>
                  <a:ext uri="{0D108BD9-81ED-4DB2-BD59-A6C34878D82A}">
                    <a16:rowId xmlns:a16="http://schemas.microsoft.com/office/drawing/2014/main" val="2612678717"/>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11. Management and Staffing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Human Resources</a:t>
                      </a:r>
                    </a:p>
                  </a:txBody>
                  <a:tcPr marL="103804" marR="103804" marT="11707" marB="0"/>
                </a:tc>
                <a:extLst>
                  <a:ext uri="{0D108BD9-81ED-4DB2-BD59-A6C34878D82A}">
                    <a16:rowId xmlns:a16="http://schemas.microsoft.com/office/drawing/2014/main" val="1629380211"/>
                  </a:ext>
                </a:extLst>
              </a:tr>
              <a:tr h="605421">
                <a:tc>
                  <a:txBody>
                    <a:bodyPr/>
                    <a:lstStyle/>
                    <a:p>
                      <a:pPr marL="0" marR="0" algn="l">
                        <a:lnSpc>
                          <a:spcPct val="107000"/>
                        </a:lnSpc>
                        <a:spcBef>
                          <a:spcPts val="0"/>
                        </a:spcBef>
                        <a:spcAft>
                          <a:spcPts val="8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Section 12. Human Resources and Employment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804" marR="103804" marT="11707" marB="0"/>
                </a:tc>
                <a:tc>
                  <a:txBody>
                    <a:bodyPr/>
                    <a:lstStyle/>
                    <a:p>
                      <a:pPr marL="0" marR="0" algn="l">
                        <a:lnSpc>
                          <a:spcPct val="107000"/>
                        </a:lnSpc>
                        <a:spcBef>
                          <a:spcPts val="0"/>
                        </a:spcBef>
                        <a:spcAft>
                          <a:spcPts val="800"/>
                        </a:spcAft>
                      </a:pPr>
                      <a:r>
                        <a:rPr lang="en-US" sz="1700" b="0">
                          <a:effectLst/>
                          <a:latin typeface="Calibri" panose="020F0502020204030204" pitchFamily="34" charset="0"/>
                          <a:ea typeface="Calibri" panose="020F0502020204030204" pitchFamily="34" charset="0"/>
                          <a:cs typeface="Times New Roman" panose="02020603050405020304" pitchFamily="18" charset="0"/>
                        </a:rPr>
                        <a:t>Human Resources</a:t>
                      </a:r>
                    </a:p>
                  </a:txBody>
                  <a:tcPr marL="103804" marR="103804" marT="11707" marB="0"/>
                </a:tc>
                <a:extLst>
                  <a:ext uri="{0D108BD9-81ED-4DB2-BD59-A6C34878D82A}">
                    <a16:rowId xmlns:a16="http://schemas.microsoft.com/office/drawing/2014/main" val="2370406729"/>
                  </a:ext>
                </a:extLst>
              </a:tr>
            </a:tbl>
          </a:graphicData>
        </a:graphic>
      </p:graphicFrame>
    </p:spTree>
    <p:extLst>
      <p:ext uri="{BB962C8B-B14F-4D97-AF65-F5344CB8AC3E}">
        <p14:creationId xmlns:p14="http://schemas.microsoft.com/office/powerpoint/2010/main" val="386074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00F884-6DF5-4FAB-95C6-C492E8EDA84E}"/>
              </a:ext>
            </a:extLst>
          </p:cNvPr>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Who reviews the Business Plan?</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4D4B2349-4DCA-496E-8695-31CE5030A11B}"/>
              </a:ext>
            </a:extLst>
          </p:cNvPr>
          <p:cNvGraphicFramePr>
            <a:graphicFrameLocks noGrp="1"/>
          </p:cNvGraphicFramePr>
          <p:nvPr>
            <p:ph idx="1"/>
            <p:extLst>
              <p:ext uri="{D42A27DB-BD31-4B8C-83A1-F6EECF244321}">
                <p14:modId xmlns:p14="http://schemas.microsoft.com/office/powerpoint/2010/main" val="857989037"/>
              </p:ext>
            </p:extLst>
          </p:nvPr>
        </p:nvGraphicFramePr>
        <p:xfrm>
          <a:off x="4741863" y="930760"/>
          <a:ext cx="6797676" cy="5067921"/>
        </p:xfrm>
        <a:graphic>
          <a:graphicData uri="http://schemas.openxmlformats.org/drawingml/2006/table">
            <a:tbl>
              <a:tblPr firstRow="1" firstCol="1" bandRow="1">
                <a:tableStyleId>{69012ECD-51FC-41F1-AA8D-1B2483CD663E}</a:tableStyleId>
              </a:tblPr>
              <a:tblGrid>
                <a:gridCol w="3958984">
                  <a:extLst>
                    <a:ext uri="{9D8B030D-6E8A-4147-A177-3AD203B41FA5}">
                      <a16:colId xmlns:a16="http://schemas.microsoft.com/office/drawing/2014/main" val="124570693"/>
                    </a:ext>
                  </a:extLst>
                </a:gridCol>
                <a:gridCol w="2838692">
                  <a:extLst>
                    <a:ext uri="{9D8B030D-6E8A-4147-A177-3AD203B41FA5}">
                      <a16:colId xmlns:a16="http://schemas.microsoft.com/office/drawing/2014/main" val="1668719120"/>
                    </a:ext>
                  </a:extLst>
                </a:gridCol>
              </a:tblGrid>
              <a:tr h="873600">
                <a:tc>
                  <a:txBody>
                    <a:bodyPr/>
                    <a:lstStyle/>
                    <a:p>
                      <a:pPr marL="0" marR="0" lvl="0" indent="0" algn="ctr">
                        <a:lnSpc>
                          <a:spcPct val="107000"/>
                        </a:lnSpc>
                        <a:spcBef>
                          <a:spcPts val="0"/>
                        </a:spcBef>
                        <a:spcAft>
                          <a:spcPts val="0"/>
                        </a:spcAft>
                        <a:buFont typeface="Calibri" panose="020F0502020204030204" pitchFamily="34" charset="0"/>
                        <a:buNone/>
                        <a:tabLst>
                          <a:tab pos="-12700" algn="l"/>
                        </a:tabLst>
                      </a:pPr>
                      <a:r>
                        <a:rPr lang="en-US" sz="2000" b="1" u="sng" cap="all" spc="150">
                          <a:solidFill>
                            <a:schemeClr val="tx1"/>
                          </a:solidFill>
                          <a:effectLst/>
                        </a:rPr>
                        <a:t>Application Sections</a:t>
                      </a:r>
                      <a:endParaRPr lang="en-US" sz="20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582" marR="97582" marT="97582" marB="97582" anchor="ctr"/>
                </a:tc>
                <a:tc>
                  <a:txBody>
                    <a:bodyPr/>
                    <a:lstStyle/>
                    <a:p>
                      <a:pPr marL="0" marR="0" lvl="0" indent="0" algn="ctr">
                        <a:lnSpc>
                          <a:spcPct val="107000"/>
                        </a:lnSpc>
                        <a:spcBef>
                          <a:spcPts val="0"/>
                        </a:spcBef>
                        <a:spcAft>
                          <a:spcPts val="0"/>
                        </a:spcAft>
                        <a:buFont typeface="Calibri" panose="020F0502020204030204" pitchFamily="34" charset="0"/>
                        <a:buNone/>
                        <a:tabLst>
                          <a:tab pos="76200" algn="l"/>
                        </a:tabLst>
                      </a:pPr>
                      <a:r>
                        <a:rPr lang="en-US" sz="2000" b="1" u="sng" cap="all" spc="150">
                          <a:solidFill>
                            <a:schemeClr val="tx1"/>
                          </a:solidFill>
                          <a:effectLst/>
                        </a:rPr>
                        <a:t>District Staff Responsibility</a:t>
                      </a:r>
                      <a:endParaRPr lang="en-US" sz="2000" b="1" cap="all" spc="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582" marR="97582" marT="97582" marB="97582" anchor="ctr"/>
                </a:tc>
                <a:extLst>
                  <a:ext uri="{0D108BD9-81ED-4DB2-BD59-A6C34878D82A}">
                    <a16:rowId xmlns:a16="http://schemas.microsoft.com/office/drawing/2014/main" val="1569885812"/>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16. Facilities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Facilities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1696143140"/>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17. Transportation Service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Transportation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2539634923"/>
                  </a:ext>
                </a:extLst>
              </a:tr>
              <a:tr h="680405">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18. Food Service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Food service/School nutrition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1711790824"/>
                  </a:ext>
                </a:extLst>
              </a:tr>
              <a:tr h="680405">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19. School Safety and Security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School safety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412313153"/>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20. Budget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Finance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1053128088"/>
                  </a:ext>
                </a:extLst>
              </a:tr>
              <a:tr h="680405">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21. Financial Management and Oversight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Finance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2477021202"/>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22. Start-Up Plan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 Charter office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2612678717"/>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16. Facilities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Facilities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1629380211"/>
                  </a:ext>
                </a:extLst>
              </a:tr>
              <a:tr h="358851">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Section 17. Transportation Service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tc>
                  <a:txBody>
                    <a:bodyPr/>
                    <a:lstStyle/>
                    <a:p>
                      <a:pPr marL="0" marR="0">
                        <a:lnSpc>
                          <a:spcPct val="107000"/>
                        </a:lnSpc>
                        <a:spcBef>
                          <a:spcPts val="0"/>
                        </a:spcBef>
                        <a:spcAft>
                          <a:spcPts val="0"/>
                        </a:spcAft>
                      </a:pPr>
                      <a:r>
                        <a:rPr lang="en-US" sz="2000" b="0">
                          <a:effectLst/>
                          <a:latin typeface="Calibri" panose="020F0502020204030204" pitchFamily="34" charset="0"/>
                          <a:ea typeface="Calibri" panose="020F0502020204030204" pitchFamily="34" charset="0"/>
                          <a:cs typeface="Calibri" panose="020F0502020204030204" pitchFamily="34" charset="0"/>
                        </a:rPr>
                        <a:t>Transportation staff</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96600" marR="96600" marT="0" marB="0"/>
                </a:tc>
                <a:extLst>
                  <a:ext uri="{0D108BD9-81ED-4DB2-BD59-A6C34878D82A}">
                    <a16:rowId xmlns:a16="http://schemas.microsoft.com/office/drawing/2014/main" val="2370406729"/>
                  </a:ext>
                </a:extLst>
              </a:tr>
            </a:tbl>
          </a:graphicData>
        </a:graphic>
      </p:graphicFrame>
    </p:spTree>
    <p:extLst>
      <p:ext uri="{BB962C8B-B14F-4D97-AF65-F5344CB8AC3E}">
        <p14:creationId xmlns:p14="http://schemas.microsoft.com/office/powerpoint/2010/main" val="4181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E00E-31A0-424C-9392-1DE34BB8355D}"/>
              </a:ext>
            </a:extLst>
          </p:cNvPr>
          <p:cNvSpPr>
            <a:spLocks noGrp="1"/>
          </p:cNvSpPr>
          <p:nvPr>
            <p:ph type="title"/>
          </p:nvPr>
        </p:nvSpPr>
        <p:spPr/>
        <p:txBody>
          <a:bodyPr/>
          <a:lstStyle/>
          <a:p>
            <a:r>
              <a:rPr lang="en-US"/>
              <a:t>Charter Review Team Responsibilities</a:t>
            </a:r>
          </a:p>
        </p:txBody>
      </p:sp>
      <p:sp>
        <p:nvSpPr>
          <p:cNvPr id="3" name="Content Placeholder 2">
            <a:extLst>
              <a:ext uri="{FF2B5EF4-FFF2-40B4-BE49-F238E27FC236}">
                <a16:creationId xmlns:a16="http://schemas.microsoft.com/office/drawing/2014/main" id="{DD5361AD-EC45-482C-A225-4F6BFA1FB44A}"/>
              </a:ext>
            </a:extLst>
          </p:cNvPr>
          <p:cNvSpPr>
            <a:spLocks noGrp="1"/>
          </p:cNvSpPr>
          <p:nvPr>
            <p:ph idx="1"/>
          </p:nvPr>
        </p:nvSpPr>
        <p:spPr>
          <a:xfrm>
            <a:off x="1191492" y="1993518"/>
            <a:ext cx="9964188" cy="4297891"/>
          </a:xfrm>
        </p:spPr>
        <p:txBody>
          <a:bodyPr>
            <a:normAutofit/>
          </a:bodyPr>
          <a:lstStyle/>
          <a:p>
            <a:pPr marL="365760" indent="-365760">
              <a:buClrTx/>
              <a:buFont typeface="Wingdings" panose="05000000000000000000" pitchFamily="2" charset="2"/>
              <a:buChar char="q"/>
            </a:pPr>
            <a:r>
              <a:rPr lang="en-US" sz="2400" dirty="0">
                <a:solidFill>
                  <a:schemeClr val="tx1"/>
                </a:solidFill>
              </a:rPr>
              <a:t>Dedicate time to review charter proposals.</a:t>
            </a:r>
          </a:p>
          <a:p>
            <a:pPr marL="731520" lvl="4" indent="-365760">
              <a:buClrTx/>
              <a:buFont typeface="Wingdings" panose="05000000000000000000" pitchFamily="2" charset="2"/>
              <a:buChar char="q"/>
            </a:pPr>
            <a:r>
              <a:rPr lang="en-US" sz="2400" dirty="0">
                <a:solidFill>
                  <a:schemeClr val="tx1"/>
                </a:solidFill>
              </a:rPr>
              <a:t>May be tasked to participate in charter contract renewals and 5-year program reviews.</a:t>
            </a:r>
          </a:p>
          <a:p>
            <a:pPr marL="365760" indent="-365760">
              <a:buClrTx/>
              <a:buFont typeface="Wingdings" panose="05000000000000000000" pitchFamily="2" charset="2"/>
              <a:buChar char="q"/>
            </a:pPr>
            <a:r>
              <a:rPr lang="en-US" sz="2400" dirty="0">
                <a:solidFill>
                  <a:schemeClr val="tx1"/>
                </a:solidFill>
              </a:rPr>
              <a:t>Understand charter law as it pertains to charter applications and appeals.</a:t>
            </a:r>
          </a:p>
          <a:p>
            <a:pPr marL="365760" indent="-365760">
              <a:buClrTx/>
              <a:buFont typeface="Wingdings" panose="05000000000000000000" pitchFamily="2" charset="2"/>
              <a:buChar char="q"/>
            </a:pPr>
            <a:r>
              <a:rPr lang="en-US" sz="2400" dirty="0">
                <a:solidFill>
                  <a:schemeClr val="tx1"/>
                </a:solidFill>
              </a:rPr>
              <a:t>Utilize and complete the Standard Model Charter School Application Evaluation Instrument when reviewing your designated section(s) of each charter application.</a:t>
            </a:r>
          </a:p>
          <a:p>
            <a:pPr marL="365760" indent="-365760">
              <a:buClrTx/>
              <a:buFont typeface="Wingdings" panose="05000000000000000000" pitchFamily="2" charset="2"/>
              <a:buChar char="q"/>
            </a:pPr>
            <a:r>
              <a:rPr lang="en-US" sz="2400" dirty="0">
                <a:solidFill>
                  <a:schemeClr val="tx1"/>
                </a:solidFill>
              </a:rPr>
              <a:t> Participate in team meetings.</a:t>
            </a:r>
          </a:p>
          <a:p>
            <a:pPr marL="365760" indent="-365760">
              <a:buClrTx/>
              <a:buFont typeface="Wingdings" panose="05000000000000000000" pitchFamily="2" charset="2"/>
              <a:buChar char="q"/>
            </a:pPr>
            <a:r>
              <a:rPr lang="en-US" sz="2400" dirty="0">
                <a:solidFill>
                  <a:schemeClr val="tx1"/>
                </a:solidFill>
              </a:rPr>
              <a:t> Submit recommendations to approve or deny on each charter application.</a:t>
            </a:r>
          </a:p>
          <a:p>
            <a:pPr marL="365760" indent="-365760">
              <a:buFont typeface="Wingdings" panose="05000000000000000000" pitchFamily="2" charset="2"/>
              <a:buChar char="q"/>
            </a:pPr>
            <a:endParaRPr lang="en-US" dirty="0"/>
          </a:p>
        </p:txBody>
      </p:sp>
    </p:spTree>
    <p:extLst>
      <p:ext uri="{BB962C8B-B14F-4D97-AF65-F5344CB8AC3E}">
        <p14:creationId xmlns:p14="http://schemas.microsoft.com/office/powerpoint/2010/main" val="141210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3998-8058-45E8-8D8F-F42D291DC896}"/>
              </a:ext>
            </a:extLst>
          </p:cNvPr>
          <p:cNvSpPr>
            <a:spLocks noGrp="1"/>
          </p:cNvSpPr>
          <p:nvPr>
            <p:ph type="title"/>
          </p:nvPr>
        </p:nvSpPr>
        <p:spPr/>
        <p:txBody>
          <a:bodyPr/>
          <a:lstStyle/>
          <a:p>
            <a:r>
              <a:rPr lang="en-US" dirty="0"/>
              <a:t>The Application</a:t>
            </a:r>
          </a:p>
        </p:txBody>
      </p:sp>
      <p:sp>
        <p:nvSpPr>
          <p:cNvPr id="3" name="Content Placeholder 2">
            <a:extLst>
              <a:ext uri="{FF2B5EF4-FFF2-40B4-BE49-F238E27FC236}">
                <a16:creationId xmlns:a16="http://schemas.microsoft.com/office/drawing/2014/main" id="{4A5C57C4-3DF1-4EC4-96A7-8B301DE9E126}"/>
              </a:ext>
            </a:extLst>
          </p:cNvPr>
          <p:cNvSpPr>
            <a:spLocks noGrp="1"/>
          </p:cNvSpPr>
          <p:nvPr>
            <p:ph idx="1"/>
          </p:nvPr>
        </p:nvSpPr>
        <p:spPr/>
        <p:txBody>
          <a:bodyPr/>
          <a:lstStyle/>
          <a:p>
            <a:r>
              <a:rPr lang="en-US" dirty="0"/>
              <a:t>(You should review the application with your </a:t>
            </a:r>
            <a:r>
              <a:rPr lang="en-US"/>
              <a:t>team members, </a:t>
            </a:r>
            <a:r>
              <a:rPr lang="en-US" dirty="0"/>
              <a:t>so they know what elements are evaluated.)</a:t>
            </a:r>
          </a:p>
        </p:txBody>
      </p:sp>
      <p:sp>
        <p:nvSpPr>
          <p:cNvPr id="4" name="TextBox 3">
            <a:extLst>
              <a:ext uri="{FF2B5EF4-FFF2-40B4-BE49-F238E27FC236}">
                <a16:creationId xmlns:a16="http://schemas.microsoft.com/office/drawing/2014/main" id="{50D32BB3-26D5-490B-8E17-788E68681E0F}"/>
              </a:ext>
            </a:extLst>
          </p:cNvPr>
          <p:cNvSpPr txBox="1"/>
          <p:nvPr/>
        </p:nvSpPr>
        <p:spPr>
          <a:xfrm>
            <a:off x="146649" y="5898105"/>
            <a:ext cx="2544158" cy="369332"/>
          </a:xfrm>
          <a:prstGeom prst="rect">
            <a:avLst/>
          </a:prstGeom>
          <a:noFill/>
        </p:spPr>
        <p:txBody>
          <a:bodyPr wrap="none" rtlCol="0">
            <a:spAutoFit/>
          </a:bodyPr>
          <a:lstStyle/>
          <a:p>
            <a:r>
              <a:rPr lang="en-US" dirty="0">
                <a:solidFill>
                  <a:schemeClr val="bg1"/>
                </a:solidFill>
                <a:hlinkClick r:id="rId2"/>
              </a:rPr>
              <a:t>LINK: Charter Application</a:t>
            </a:r>
            <a:endParaRPr lang="en-US" dirty="0">
              <a:solidFill>
                <a:schemeClr val="bg1"/>
              </a:solidFill>
            </a:endParaRPr>
          </a:p>
        </p:txBody>
      </p:sp>
    </p:spTree>
    <p:extLst>
      <p:ext uri="{BB962C8B-B14F-4D97-AF65-F5344CB8AC3E}">
        <p14:creationId xmlns:p14="http://schemas.microsoft.com/office/powerpoint/2010/main" val="299169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3998-8058-45E8-8D8F-F42D291DC896}"/>
              </a:ext>
            </a:extLst>
          </p:cNvPr>
          <p:cNvSpPr>
            <a:spLocks noGrp="1"/>
          </p:cNvSpPr>
          <p:nvPr>
            <p:ph type="title"/>
          </p:nvPr>
        </p:nvSpPr>
        <p:spPr/>
        <p:txBody>
          <a:bodyPr/>
          <a:lstStyle/>
          <a:p>
            <a:r>
              <a:rPr lang="en-US" dirty="0"/>
              <a:t>The Evaluation Rubric</a:t>
            </a:r>
          </a:p>
        </p:txBody>
      </p:sp>
      <p:sp>
        <p:nvSpPr>
          <p:cNvPr id="3" name="Content Placeholder 2">
            <a:extLst>
              <a:ext uri="{FF2B5EF4-FFF2-40B4-BE49-F238E27FC236}">
                <a16:creationId xmlns:a16="http://schemas.microsoft.com/office/drawing/2014/main" id="{4A5C57C4-3DF1-4EC4-96A7-8B301DE9E126}"/>
              </a:ext>
            </a:extLst>
          </p:cNvPr>
          <p:cNvSpPr>
            <a:spLocks noGrp="1"/>
          </p:cNvSpPr>
          <p:nvPr>
            <p:ph idx="1"/>
          </p:nvPr>
        </p:nvSpPr>
        <p:spPr>
          <a:xfrm>
            <a:off x="1097280" y="1845734"/>
            <a:ext cx="4302856" cy="4023360"/>
          </a:xfrm>
        </p:spPr>
        <p:txBody>
          <a:bodyPr/>
          <a:lstStyle/>
          <a:p>
            <a:r>
              <a:rPr lang="en-US" dirty="0"/>
              <a:t>(Walk your team members through the rubric. Make sure they understand what “Meets the Standard, Partially Meets the Standard, Does Not Meet the Standard” looks like. Use examples.)</a:t>
            </a:r>
          </a:p>
        </p:txBody>
      </p:sp>
      <p:sp>
        <p:nvSpPr>
          <p:cNvPr id="4" name="TextBox 3">
            <a:extLst>
              <a:ext uri="{FF2B5EF4-FFF2-40B4-BE49-F238E27FC236}">
                <a16:creationId xmlns:a16="http://schemas.microsoft.com/office/drawing/2014/main" id="{50D32BB3-26D5-490B-8E17-788E68681E0F}"/>
              </a:ext>
            </a:extLst>
          </p:cNvPr>
          <p:cNvSpPr txBox="1"/>
          <p:nvPr/>
        </p:nvSpPr>
        <p:spPr>
          <a:xfrm>
            <a:off x="146649" y="5898105"/>
            <a:ext cx="4224426" cy="369332"/>
          </a:xfrm>
          <a:prstGeom prst="rect">
            <a:avLst/>
          </a:prstGeom>
          <a:noFill/>
        </p:spPr>
        <p:txBody>
          <a:bodyPr wrap="none" rtlCol="0">
            <a:spAutoFit/>
          </a:bodyPr>
          <a:lstStyle/>
          <a:p>
            <a:r>
              <a:rPr lang="en-US" dirty="0">
                <a:solidFill>
                  <a:schemeClr val="bg1"/>
                </a:solidFill>
                <a:hlinkClick r:id="rId2"/>
              </a:rPr>
              <a:t>LINK: Charter Application Evaluation Rubric</a:t>
            </a:r>
            <a:endParaRPr lang="en-US" dirty="0">
              <a:solidFill>
                <a:schemeClr val="bg1"/>
              </a:solidFill>
            </a:endParaRPr>
          </a:p>
        </p:txBody>
      </p:sp>
      <p:pic>
        <p:nvPicPr>
          <p:cNvPr id="6" name="Picture 5">
            <a:extLst>
              <a:ext uri="{FF2B5EF4-FFF2-40B4-BE49-F238E27FC236}">
                <a16:creationId xmlns:a16="http://schemas.microsoft.com/office/drawing/2014/main" id="{13074515-5838-4AF8-BFD7-80E3F627EC63}"/>
              </a:ext>
            </a:extLst>
          </p:cNvPr>
          <p:cNvPicPr>
            <a:picLocks noChangeAspect="1"/>
          </p:cNvPicPr>
          <p:nvPr/>
        </p:nvPicPr>
        <p:blipFill>
          <a:blip r:embed="rId3"/>
          <a:stretch>
            <a:fillRect/>
          </a:stretch>
        </p:blipFill>
        <p:spPr>
          <a:xfrm>
            <a:off x="6511895" y="1298589"/>
            <a:ext cx="5250826" cy="4765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291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5AA5-1F96-44C4-9776-E8B8A85A8DD3}"/>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8A3D6F0A-B3E8-4369-B0C7-32A110E0A4C4}"/>
              </a:ext>
            </a:extLst>
          </p:cNvPr>
          <p:cNvSpPr>
            <a:spLocks noGrp="1"/>
          </p:cNvSpPr>
          <p:nvPr>
            <p:ph idx="1"/>
          </p:nvPr>
        </p:nvSpPr>
        <p:spPr/>
        <p:txBody>
          <a:bodyPr/>
          <a:lstStyle/>
          <a:p>
            <a:r>
              <a:rPr lang="en-US" dirty="0"/>
              <a:t>Where do I find the digital versions of the new application?</a:t>
            </a:r>
          </a:p>
          <a:p>
            <a:r>
              <a:rPr lang="en-US" dirty="0"/>
              <a:t>Where do I submit my completed evaluations?</a:t>
            </a:r>
          </a:p>
          <a:p>
            <a:r>
              <a:rPr lang="en-US" dirty="0"/>
              <a:t>Who do I contact if I need assistance?</a:t>
            </a:r>
          </a:p>
          <a:p>
            <a:r>
              <a:rPr lang="en-US" dirty="0"/>
              <a:t>Are hard copies of the application available?</a:t>
            </a:r>
          </a:p>
          <a:p>
            <a:endParaRPr lang="en-US" dirty="0"/>
          </a:p>
          <a:p>
            <a:endParaRPr lang="en-US" dirty="0"/>
          </a:p>
        </p:txBody>
      </p:sp>
    </p:spTree>
    <p:extLst>
      <p:ext uri="{BB962C8B-B14F-4D97-AF65-F5344CB8AC3E}">
        <p14:creationId xmlns:p14="http://schemas.microsoft.com/office/powerpoint/2010/main" val="290781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43B3-1A71-410C-A5DF-A6C7E786B674}"/>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213B0387-3A67-4F3F-8C7D-8AF622814569}"/>
              </a:ext>
            </a:extLst>
          </p:cNvPr>
          <p:cNvSpPr>
            <a:spLocks noGrp="1"/>
          </p:cNvSpPr>
          <p:nvPr>
            <p:ph idx="1"/>
          </p:nvPr>
        </p:nvSpPr>
        <p:spPr/>
        <p:txBody>
          <a:bodyPr/>
          <a:lstStyle/>
          <a:p>
            <a:r>
              <a:rPr lang="en-US" dirty="0"/>
              <a:t>Include all review team meeting dates</a:t>
            </a:r>
          </a:p>
          <a:p>
            <a:r>
              <a:rPr lang="en-US" dirty="0"/>
              <a:t>Capacity Interview dates</a:t>
            </a:r>
          </a:p>
          <a:p>
            <a:r>
              <a:rPr lang="en-US" dirty="0"/>
              <a:t>Meeting with Superintendent to make recommendations</a:t>
            </a:r>
          </a:p>
          <a:p>
            <a:r>
              <a:rPr lang="en-US" dirty="0"/>
              <a:t>Work Session/Shop Date</a:t>
            </a:r>
          </a:p>
          <a:p>
            <a:r>
              <a:rPr lang="en-US" dirty="0"/>
              <a:t>Board Vote date</a:t>
            </a:r>
          </a:p>
        </p:txBody>
      </p:sp>
    </p:spTree>
    <p:extLst>
      <p:ext uri="{BB962C8B-B14F-4D97-AF65-F5344CB8AC3E}">
        <p14:creationId xmlns:p14="http://schemas.microsoft.com/office/powerpoint/2010/main" val="8100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EA6E-AC8E-4ED3-AF69-9190D3FF85EF}"/>
              </a:ext>
            </a:extLst>
          </p:cNvPr>
          <p:cNvSpPr>
            <a:spLocks noGrp="1"/>
          </p:cNvSpPr>
          <p:nvPr>
            <p:ph type="title" idx="4294967295"/>
          </p:nvPr>
        </p:nvSpPr>
        <p:spPr>
          <a:xfrm>
            <a:off x="707366" y="621102"/>
            <a:ext cx="7543800" cy="782248"/>
          </a:xfrm>
        </p:spPr>
        <p:txBody>
          <a:bodyPr/>
          <a:lstStyle/>
          <a:p>
            <a:r>
              <a:rPr lang="en-US" b="1">
                <a:solidFill>
                  <a:srgbClr val="195481"/>
                </a:solidFill>
              </a:rPr>
              <a:t>Resources</a:t>
            </a:r>
          </a:p>
        </p:txBody>
      </p:sp>
      <p:sp>
        <p:nvSpPr>
          <p:cNvPr id="3" name="Content Placeholder 2">
            <a:extLst>
              <a:ext uri="{FF2B5EF4-FFF2-40B4-BE49-F238E27FC236}">
                <a16:creationId xmlns:a16="http://schemas.microsoft.com/office/drawing/2014/main" id="{4844AD22-AFD3-4510-BB9E-F079A08866E0}"/>
              </a:ext>
            </a:extLst>
          </p:cNvPr>
          <p:cNvSpPr>
            <a:spLocks noGrp="1"/>
          </p:cNvSpPr>
          <p:nvPr>
            <p:ph idx="4294967295"/>
          </p:nvPr>
        </p:nvSpPr>
        <p:spPr>
          <a:xfrm>
            <a:off x="707366" y="1820383"/>
            <a:ext cx="10231826" cy="4287837"/>
          </a:xfrm>
        </p:spPr>
        <p:txBody>
          <a:bodyPr>
            <a:normAutofit/>
          </a:bodyPr>
          <a:lstStyle/>
          <a:p>
            <a:r>
              <a:rPr lang="en-US" sz="1900" b="1" dirty="0">
                <a:solidFill>
                  <a:srgbClr val="195481"/>
                </a:solidFill>
              </a:rPr>
              <a:t>Florida Statutes</a:t>
            </a:r>
          </a:p>
          <a:p>
            <a:pPr lvl="1"/>
            <a:r>
              <a:rPr lang="en-US" sz="1900" dirty="0">
                <a:solidFill>
                  <a:srgbClr val="195481"/>
                </a:solidFill>
                <a:hlinkClick r:id="rId2">
                  <a:extLst>
                    <a:ext uri="{A12FA001-AC4F-418D-AE19-62706E023703}">
                      <ahyp:hlinkClr xmlns:ahyp="http://schemas.microsoft.com/office/drawing/2018/hyperlinkcolor" val="tx"/>
                    </a:ext>
                  </a:extLst>
                </a:hlinkClick>
              </a:rPr>
              <a:t>Statutes &amp; Constitution :View Statutes : Online Sunshine (state.fl.us)</a:t>
            </a:r>
            <a:endParaRPr lang="en-US" sz="1900" dirty="0">
              <a:solidFill>
                <a:srgbClr val="195481"/>
              </a:solidFill>
            </a:endParaRPr>
          </a:p>
          <a:p>
            <a:pPr marL="201168" lvl="1" indent="0">
              <a:buNone/>
            </a:pPr>
            <a:endParaRPr lang="en-US" sz="1900" dirty="0">
              <a:solidFill>
                <a:srgbClr val="195481"/>
              </a:solidFill>
            </a:endParaRPr>
          </a:p>
          <a:p>
            <a:r>
              <a:rPr lang="en-US" sz="1900" b="1" dirty="0">
                <a:solidFill>
                  <a:srgbClr val="195481"/>
                </a:solidFill>
              </a:rPr>
              <a:t>Model Florida Charter School Application and Standard Model Charter School Evaluation Instrument</a:t>
            </a:r>
          </a:p>
          <a:p>
            <a:pPr lvl="1"/>
            <a:r>
              <a:rPr lang="en-US" sz="1900" dirty="0">
                <a:solidFill>
                  <a:srgbClr val="195481"/>
                </a:solidFill>
                <a:hlinkClick r:id="rId3">
                  <a:extLst>
                    <a:ext uri="{A12FA001-AC4F-418D-AE19-62706E023703}">
                      <ahyp:hlinkClr xmlns:ahyp="http://schemas.microsoft.com/office/drawing/2018/hyperlinkcolor" val="tx"/>
                    </a:ext>
                  </a:extLst>
                </a:hlinkClick>
              </a:rPr>
              <a:t>Statutes, Rules &amp; Model Forms (fldoe.org)</a:t>
            </a:r>
            <a:endParaRPr lang="en-US" sz="1900" dirty="0">
              <a:solidFill>
                <a:srgbClr val="195481"/>
              </a:solidFill>
            </a:endParaRPr>
          </a:p>
          <a:p>
            <a:endParaRPr lang="en-US" sz="1900" dirty="0">
              <a:solidFill>
                <a:srgbClr val="195481"/>
              </a:solidFill>
            </a:endParaRPr>
          </a:p>
          <a:p>
            <a:r>
              <a:rPr lang="en-US" sz="1900" b="1" dirty="0">
                <a:solidFill>
                  <a:srgbClr val="195481"/>
                </a:solidFill>
              </a:rPr>
              <a:t>Florida Principals &amp; Standards for Quality Charter School Authorizing</a:t>
            </a:r>
          </a:p>
          <a:p>
            <a:pPr lvl="1"/>
            <a:r>
              <a:rPr lang="en-US" sz="1900" dirty="0">
                <a:solidFill>
                  <a:srgbClr val="195481"/>
                </a:solidFill>
                <a:hlinkClick r:id="rId4">
                  <a:extLst>
                    <a:ext uri="{A12FA001-AC4F-418D-AE19-62706E023703}">
                      <ahyp:hlinkClr xmlns:ahyp="http://schemas.microsoft.com/office/drawing/2018/hyperlinkcolor" val="tx"/>
                    </a:ext>
                  </a:extLst>
                </a:hlinkClick>
              </a:rPr>
              <a:t>Charter School Authorizers (fldoe.org)</a:t>
            </a:r>
            <a:endParaRPr lang="en-US" sz="1900" dirty="0">
              <a:solidFill>
                <a:srgbClr val="195481"/>
              </a:solidFill>
            </a:endParaRPr>
          </a:p>
          <a:p>
            <a:pPr marL="201168" lvl="1" indent="0">
              <a:buNone/>
            </a:pPr>
            <a:endParaRPr lang="en-US" sz="1900" dirty="0">
              <a:solidFill>
                <a:srgbClr val="195481"/>
              </a:solidFill>
            </a:endParaRPr>
          </a:p>
          <a:p>
            <a:r>
              <a:rPr lang="en-US" sz="1900" b="1" dirty="0">
                <a:solidFill>
                  <a:srgbClr val="195481"/>
                </a:solidFill>
              </a:rPr>
              <a:t>Charter School Appeal</a:t>
            </a:r>
          </a:p>
          <a:p>
            <a:pPr lvl="1"/>
            <a:r>
              <a:rPr lang="en-US" sz="1900" dirty="0">
                <a:solidFill>
                  <a:srgbClr val="195481"/>
                </a:solidFill>
                <a:hlinkClick r:id="rId5">
                  <a:extLst>
                    <a:ext uri="{A12FA001-AC4F-418D-AE19-62706E023703}">
                      <ahyp:hlinkClr xmlns:ahyp="http://schemas.microsoft.com/office/drawing/2018/hyperlinkcolor" val="tx"/>
                    </a:ext>
                  </a:extLst>
                </a:hlinkClick>
              </a:rPr>
              <a:t>Charter School Appeal (fldoe.org)</a:t>
            </a:r>
            <a:endParaRPr lang="en-US" sz="1900" dirty="0">
              <a:solidFill>
                <a:srgbClr val="195481"/>
              </a:solidFill>
            </a:endParaRPr>
          </a:p>
          <a:p>
            <a:pPr lvl="1"/>
            <a:endParaRPr lang="en-US" dirty="0"/>
          </a:p>
          <a:p>
            <a:endParaRPr lang="en-US" dirty="0"/>
          </a:p>
          <a:p>
            <a:pPr marL="201168" lvl="1" indent="0">
              <a:buNone/>
            </a:pPr>
            <a:endParaRPr lang="en-US" dirty="0">
              <a:solidFill>
                <a:schemeClr val="accent1">
                  <a:lumMod val="50000"/>
                </a:schemeClr>
              </a:solidFill>
            </a:endParaRPr>
          </a:p>
          <a:p>
            <a:pPr marL="201168" lvl="1" indent="0">
              <a:buNone/>
            </a:pPr>
            <a:endParaRPr lang="en-US" dirty="0"/>
          </a:p>
        </p:txBody>
      </p:sp>
    </p:spTree>
    <p:extLst>
      <p:ext uri="{BB962C8B-B14F-4D97-AF65-F5344CB8AC3E}">
        <p14:creationId xmlns:p14="http://schemas.microsoft.com/office/powerpoint/2010/main" val="139565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32E2-FA03-4470-B567-868D4E66B33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6754D33-DAD1-470E-8A11-27E13FC5A736}"/>
              </a:ext>
            </a:extLst>
          </p:cNvPr>
          <p:cNvSpPr>
            <a:spLocks noGrp="1"/>
          </p:cNvSpPr>
          <p:nvPr>
            <p:ph idx="1"/>
          </p:nvPr>
        </p:nvSpPr>
        <p:spPr/>
        <p:txBody>
          <a:bodyPr/>
          <a:lstStyle/>
          <a:p>
            <a:pPr marL="365760" indent="-365760">
              <a:buClr>
                <a:srgbClr val="14507A"/>
              </a:buClr>
              <a:buFont typeface="Wingdings" panose="05000000000000000000" pitchFamily="2" charset="2"/>
              <a:buChar char="q"/>
            </a:pPr>
            <a:r>
              <a:rPr lang="en-US" dirty="0"/>
              <a:t>Review Charter Law and the application process</a:t>
            </a:r>
          </a:p>
          <a:p>
            <a:pPr marL="365760" indent="-365760">
              <a:buClr>
                <a:srgbClr val="14507A"/>
              </a:buClr>
              <a:buFont typeface="Wingdings" panose="05000000000000000000" pitchFamily="2" charset="2"/>
              <a:buChar char="q"/>
            </a:pPr>
            <a:r>
              <a:rPr lang="en-US" dirty="0"/>
              <a:t>Know what the Florida Principles and Standards are and how they apply to the application review process</a:t>
            </a:r>
          </a:p>
          <a:p>
            <a:pPr marL="365760" indent="-365760">
              <a:buClr>
                <a:srgbClr val="14507A"/>
              </a:buClr>
              <a:buFont typeface="Wingdings" panose="05000000000000000000" pitchFamily="2" charset="2"/>
              <a:buChar char="q"/>
            </a:pPr>
            <a:r>
              <a:rPr lang="en-US" dirty="0"/>
              <a:t>Understand your role and responsibilities as a review team member</a:t>
            </a:r>
          </a:p>
          <a:p>
            <a:pPr marL="365760" indent="-365760">
              <a:buClr>
                <a:srgbClr val="14507A"/>
              </a:buClr>
              <a:buFont typeface="Wingdings" panose="05000000000000000000" pitchFamily="2" charset="2"/>
              <a:buChar char="q"/>
            </a:pPr>
            <a:r>
              <a:rPr lang="en-US" dirty="0"/>
              <a:t>Identify the key elements found in the charter application</a:t>
            </a:r>
          </a:p>
          <a:p>
            <a:pPr marL="365760" indent="-365760">
              <a:buClr>
                <a:srgbClr val="14507A"/>
              </a:buClr>
              <a:buFont typeface="Wingdings" panose="05000000000000000000" pitchFamily="2" charset="2"/>
              <a:buChar char="q"/>
            </a:pPr>
            <a:r>
              <a:rPr lang="en-US" dirty="0"/>
              <a:t>Understand how to use the application evaluation rubric</a:t>
            </a:r>
          </a:p>
          <a:p>
            <a:endParaRPr lang="en-US" dirty="0"/>
          </a:p>
        </p:txBody>
      </p:sp>
    </p:spTree>
    <p:extLst>
      <p:ext uri="{BB962C8B-B14F-4D97-AF65-F5344CB8AC3E}">
        <p14:creationId xmlns:p14="http://schemas.microsoft.com/office/powerpoint/2010/main" val="11948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B2F09-CE8E-4ADC-A905-76A067C2E413}"/>
              </a:ext>
            </a:extLst>
          </p:cNvPr>
          <p:cNvSpPr>
            <a:spLocks noGrp="1"/>
          </p:cNvSpPr>
          <p:nvPr>
            <p:ph type="ctrTitle" idx="4294967295"/>
          </p:nvPr>
        </p:nvSpPr>
        <p:spPr>
          <a:xfrm>
            <a:off x="6730000" y="639097"/>
            <a:ext cx="4813072" cy="3686015"/>
          </a:xfrm>
        </p:spPr>
        <p:txBody>
          <a:bodyPr vert="horz" lIns="91440" tIns="45720" rIns="91440" bIns="45720" rtlCol="0" anchor="b">
            <a:normAutofit/>
          </a:bodyPr>
          <a:lstStyle/>
          <a:p>
            <a:r>
              <a:rPr lang="en-US" sz="8000" b="1"/>
              <a:t>Questions?</a:t>
            </a:r>
          </a:p>
        </p:txBody>
      </p:sp>
      <p:pic>
        <p:nvPicPr>
          <p:cNvPr id="4" name="Picture 3" descr="Many question marks on black background">
            <a:extLst>
              <a:ext uri="{FF2B5EF4-FFF2-40B4-BE49-F238E27FC236}">
                <a16:creationId xmlns:a16="http://schemas.microsoft.com/office/drawing/2014/main" id="{68FD269F-36A6-494D-A640-9F6CC0CFFA71}"/>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rcRect l="45777" r="2" b="2"/>
          <a:stretch/>
        </p:blipFill>
        <p:spPr>
          <a:xfrm>
            <a:off x="1" y="10"/>
            <a:ext cx="6096000" cy="6857990"/>
          </a:xfrm>
          <a:prstGeom prst="rect">
            <a:avLst/>
          </a:prstGeom>
        </p:spPr>
      </p:pic>
      <p:cxnSp>
        <p:nvCxnSpPr>
          <p:cNvPr id="16" name="Straight Connector 1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D7A-0998-4D1A-B06C-3A35955FC8CF}"/>
              </a:ext>
            </a:extLst>
          </p:cNvPr>
          <p:cNvSpPr>
            <a:spLocks noGrp="1"/>
          </p:cNvSpPr>
          <p:nvPr>
            <p:ph type="title"/>
          </p:nvPr>
        </p:nvSpPr>
        <p:spPr/>
        <p:txBody>
          <a:bodyPr>
            <a:normAutofit/>
          </a:bodyPr>
          <a:lstStyle/>
          <a:p>
            <a:r>
              <a:rPr lang="en-US" b="1"/>
              <a:t>Charter Law</a:t>
            </a:r>
            <a:br>
              <a:rPr lang="en-US"/>
            </a:br>
            <a:r>
              <a:rPr lang="en-US">
                <a:solidFill>
                  <a:srgbClr val="FFC000"/>
                </a:solidFill>
              </a:rPr>
              <a:t>F.S. 1002.33 (6)(b)</a:t>
            </a:r>
          </a:p>
        </p:txBody>
      </p:sp>
      <p:sp>
        <p:nvSpPr>
          <p:cNvPr id="3" name="Content Placeholder 2">
            <a:extLst>
              <a:ext uri="{FF2B5EF4-FFF2-40B4-BE49-F238E27FC236}">
                <a16:creationId xmlns:a16="http://schemas.microsoft.com/office/drawing/2014/main" id="{DC1A25E9-614C-4A34-BB84-9B1C6C04C52C}"/>
              </a:ext>
            </a:extLst>
          </p:cNvPr>
          <p:cNvSpPr>
            <a:spLocks noGrp="1"/>
          </p:cNvSpPr>
          <p:nvPr>
            <p:ph idx="1"/>
          </p:nvPr>
        </p:nvSpPr>
        <p:spPr>
          <a:xfrm>
            <a:off x="1097280" y="2205953"/>
            <a:ext cx="10448175" cy="3049539"/>
          </a:xfrm>
        </p:spPr>
        <p:txBody>
          <a:bodyPr>
            <a:normAutofit/>
          </a:bodyPr>
          <a:lstStyle/>
          <a:p>
            <a:pPr>
              <a:spcBef>
                <a:spcPts val="1800"/>
              </a:spcBef>
              <a:spcAft>
                <a:spcPts val="0"/>
              </a:spcAft>
            </a:pPr>
            <a:r>
              <a:rPr lang="en-US" sz="2400"/>
              <a:t>A sponsor shall receive and review all applications for a charter school using the evaluation instrument developed by the Department of Education. A sponsor shall receive and consider charter school applications for charter schools to be opened at a time determined by the applicant.</a:t>
            </a:r>
          </a:p>
        </p:txBody>
      </p:sp>
      <p:pic>
        <p:nvPicPr>
          <p:cNvPr id="7" name="Graphic 6" descr="Scales of justice with solid fill">
            <a:extLst>
              <a:ext uri="{FF2B5EF4-FFF2-40B4-BE49-F238E27FC236}">
                <a16:creationId xmlns:a16="http://schemas.microsoft.com/office/drawing/2014/main" id="{2CA5A6AF-B492-4BE7-8B2C-B30E4E25B4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6416" y="3757353"/>
            <a:ext cx="2206784" cy="2206784"/>
          </a:xfrm>
          <a:prstGeom prst="rect">
            <a:avLst/>
          </a:prstGeom>
        </p:spPr>
      </p:pic>
    </p:spTree>
    <p:extLst>
      <p:ext uri="{BB962C8B-B14F-4D97-AF65-F5344CB8AC3E}">
        <p14:creationId xmlns:p14="http://schemas.microsoft.com/office/powerpoint/2010/main" val="5313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D7A-0998-4D1A-B06C-3A35955FC8CF}"/>
              </a:ext>
            </a:extLst>
          </p:cNvPr>
          <p:cNvSpPr>
            <a:spLocks noGrp="1"/>
          </p:cNvSpPr>
          <p:nvPr>
            <p:ph type="title"/>
          </p:nvPr>
        </p:nvSpPr>
        <p:spPr/>
        <p:txBody>
          <a:bodyPr>
            <a:normAutofit/>
          </a:bodyPr>
          <a:lstStyle/>
          <a:p>
            <a:r>
              <a:rPr lang="en-US"/>
              <a:t>Charter Law</a:t>
            </a:r>
            <a:br>
              <a:rPr lang="en-US"/>
            </a:br>
            <a:r>
              <a:rPr lang="en-US">
                <a:solidFill>
                  <a:srgbClr val="FFC000"/>
                </a:solidFill>
              </a:rPr>
              <a:t>F.S. 1002.33 (6)(b)</a:t>
            </a:r>
          </a:p>
        </p:txBody>
      </p:sp>
      <p:sp>
        <p:nvSpPr>
          <p:cNvPr id="3" name="Content Placeholder 2">
            <a:extLst>
              <a:ext uri="{FF2B5EF4-FFF2-40B4-BE49-F238E27FC236}">
                <a16:creationId xmlns:a16="http://schemas.microsoft.com/office/drawing/2014/main" id="{DC1A25E9-614C-4A34-BB84-9B1C6C04C52C}"/>
              </a:ext>
            </a:extLst>
          </p:cNvPr>
          <p:cNvSpPr>
            <a:spLocks noGrp="1"/>
          </p:cNvSpPr>
          <p:nvPr>
            <p:ph idx="1"/>
          </p:nvPr>
        </p:nvSpPr>
        <p:spPr>
          <a:xfrm>
            <a:off x="1097281" y="2189018"/>
            <a:ext cx="10058400" cy="3232727"/>
          </a:xfrm>
        </p:spPr>
        <p:txBody>
          <a:bodyPr>
            <a:noAutofit/>
          </a:bodyPr>
          <a:lstStyle/>
          <a:p>
            <a:r>
              <a:rPr lang="en-US" sz="2400">
                <a:latin typeface="Calibri" panose="020F0502020204030204" pitchFamily="34" charset="0"/>
                <a:cs typeface="Calibri" panose="020F0502020204030204" pitchFamily="34" charset="0"/>
              </a:rPr>
              <a:t>3.a. A sponsor shall by a majority vote approve or deny an application no later than </a:t>
            </a:r>
            <a:r>
              <a:rPr lang="en-US" sz="2400" b="1">
                <a:latin typeface="Calibri" panose="020F0502020204030204" pitchFamily="34" charset="0"/>
                <a:cs typeface="Calibri" panose="020F0502020204030204" pitchFamily="34" charset="0"/>
              </a:rPr>
              <a:t>90 calendar days </a:t>
            </a:r>
            <a:r>
              <a:rPr lang="en-US" sz="2400">
                <a:latin typeface="Calibri" panose="020F0502020204030204" pitchFamily="34" charset="0"/>
                <a:cs typeface="Calibri" panose="020F0502020204030204" pitchFamily="34" charset="0"/>
              </a:rPr>
              <a:t>after the application is received, unless the sponsor and the applicant mutually agree in writing to temporarily postpone the vote to a specific date, at which time the sponsor shall by a majority vote approve or deny the application.</a:t>
            </a:r>
          </a:p>
        </p:txBody>
      </p:sp>
      <p:pic>
        <p:nvPicPr>
          <p:cNvPr id="7" name="Graphic 6" descr="Scales of justice with solid fill">
            <a:extLst>
              <a:ext uri="{FF2B5EF4-FFF2-40B4-BE49-F238E27FC236}">
                <a16:creationId xmlns:a16="http://schemas.microsoft.com/office/drawing/2014/main" id="{81182E39-0D41-4EEC-8B23-D71D32B97C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6416" y="3757353"/>
            <a:ext cx="2206784" cy="2206784"/>
          </a:xfrm>
          <a:prstGeom prst="rect">
            <a:avLst/>
          </a:prstGeom>
        </p:spPr>
      </p:pic>
    </p:spTree>
    <p:extLst>
      <p:ext uri="{BB962C8B-B14F-4D97-AF65-F5344CB8AC3E}">
        <p14:creationId xmlns:p14="http://schemas.microsoft.com/office/powerpoint/2010/main" val="22883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D7A-0998-4D1A-B06C-3A35955FC8CF}"/>
              </a:ext>
            </a:extLst>
          </p:cNvPr>
          <p:cNvSpPr>
            <a:spLocks noGrp="1"/>
          </p:cNvSpPr>
          <p:nvPr>
            <p:ph type="title" idx="4294967295"/>
          </p:nvPr>
        </p:nvSpPr>
        <p:spPr>
          <a:xfrm>
            <a:off x="2346036" y="548265"/>
            <a:ext cx="7499927" cy="833437"/>
          </a:xfrm>
        </p:spPr>
        <p:txBody>
          <a:bodyPr vert="horz" lIns="91440" tIns="45720" rIns="91440" bIns="45720" rtlCol="0" anchor="b">
            <a:noAutofit/>
          </a:bodyPr>
          <a:lstStyle/>
          <a:p>
            <a:r>
              <a:rPr lang="en-US" sz="5400" b="1"/>
              <a:t>Charter Application Process</a:t>
            </a:r>
          </a:p>
        </p:txBody>
      </p:sp>
      <p:graphicFrame>
        <p:nvGraphicFramePr>
          <p:cNvPr id="23" name="Content Placeholder 2">
            <a:extLst>
              <a:ext uri="{FF2B5EF4-FFF2-40B4-BE49-F238E27FC236}">
                <a16:creationId xmlns:a16="http://schemas.microsoft.com/office/drawing/2014/main" id="{CEEEED69-D161-4BEE-AF60-2A7C9DF5BBC6}"/>
              </a:ext>
            </a:extLst>
          </p:cNvPr>
          <p:cNvGraphicFramePr/>
          <p:nvPr>
            <p:extLst>
              <p:ext uri="{D42A27DB-BD31-4B8C-83A1-F6EECF244321}">
                <p14:modId xmlns:p14="http://schemas.microsoft.com/office/powerpoint/2010/main" val="547943683"/>
              </p:ext>
            </p:extLst>
          </p:nvPr>
        </p:nvGraphicFramePr>
        <p:xfrm>
          <a:off x="1666878" y="1657350"/>
          <a:ext cx="8782049"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5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person, screenshot, group&#10;&#10;Description automatically generated">
            <a:extLst>
              <a:ext uri="{FF2B5EF4-FFF2-40B4-BE49-F238E27FC236}">
                <a16:creationId xmlns:a16="http://schemas.microsoft.com/office/drawing/2014/main" id="{11D1CDB8-DC18-4451-9CCC-F551B2E7AB63}"/>
              </a:ext>
            </a:extLst>
          </p:cNvPr>
          <p:cNvPicPr>
            <a:picLocks noChangeAspect="1"/>
          </p:cNvPicPr>
          <p:nvPr/>
        </p:nvPicPr>
        <p:blipFill rotWithShape="1">
          <a:blip r:embed="rId2">
            <a:extLst>
              <a:ext uri="{28A0092B-C50C-407E-A947-70E740481C1C}">
                <a14:useLocalDpi xmlns:a14="http://schemas.microsoft.com/office/drawing/2010/main" val="0"/>
              </a:ext>
            </a:extLst>
          </a:blip>
          <a:srcRect b="50594"/>
          <a:stretch/>
        </p:blipFill>
        <p:spPr>
          <a:xfrm>
            <a:off x="20" y="10"/>
            <a:ext cx="12191980" cy="6340632"/>
          </a:xfrm>
          <a:prstGeom prst="rect">
            <a:avLst/>
          </a:prstGeom>
        </p:spPr>
      </p:pic>
    </p:spTree>
    <p:extLst>
      <p:ext uri="{BB962C8B-B14F-4D97-AF65-F5344CB8AC3E}">
        <p14:creationId xmlns:p14="http://schemas.microsoft.com/office/powerpoint/2010/main" val="385715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D7A-0998-4D1A-B06C-3A35955FC8CF}"/>
              </a:ext>
            </a:extLst>
          </p:cNvPr>
          <p:cNvSpPr>
            <a:spLocks noGrp="1"/>
          </p:cNvSpPr>
          <p:nvPr>
            <p:ph type="title"/>
          </p:nvPr>
        </p:nvSpPr>
        <p:spPr/>
        <p:txBody>
          <a:bodyPr>
            <a:normAutofit/>
          </a:bodyPr>
          <a:lstStyle/>
          <a:p>
            <a:r>
              <a:rPr lang="en-US"/>
              <a:t>Standard 2 – Application Process and Decision Making</a:t>
            </a:r>
          </a:p>
        </p:txBody>
      </p:sp>
      <p:graphicFrame>
        <p:nvGraphicFramePr>
          <p:cNvPr id="5" name="Content Placeholder 2">
            <a:extLst>
              <a:ext uri="{FF2B5EF4-FFF2-40B4-BE49-F238E27FC236}">
                <a16:creationId xmlns:a16="http://schemas.microsoft.com/office/drawing/2014/main" id="{74B0DD1E-7D61-421D-AF6A-32FA8BFFAC15}"/>
              </a:ext>
            </a:extLst>
          </p:cNvPr>
          <p:cNvGraphicFramePr>
            <a:graphicFrameLocks noGrp="1"/>
          </p:cNvGraphicFramePr>
          <p:nvPr>
            <p:ph idx="1"/>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6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834D-B88E-4FA7-8DA6-374459B6DFE7}"/>
              </a:ext>
            </a:extLst>
          </p:cNvPr>
          <p:cNvSpPr>
            <a:spLocks noGrp="1"/>
          </p:cNvSpPr>
          <p:nvPr>
            <p:ph type="title"/>
          </p:nvPr>
        </p:nvSpPr>
        <p:spPr/>
        <p:txBody>
          <a:bodyPr>
            <a:normAutofit/>
          </a:bodyPr>
          <a:lstStyle/>
          <a:p>
            <a:r>
              <a:rPr lang="en-US"/>
              <a:t>Standard 2 – Application Process </a:t>
            </a:r>
            <a:br>
              <a:rPr lang="en-US"/>
            </a:br>
            <a:r>
              <a:rPr lang="en-US"/>
              <a:t>and Decision Making</a:t>
            </a:r>
          </a:p>
        </p:txBody>
      </p:sp>
      <p:graphicFrame>
        <p:nvGraphicFramePr>
          <p:cNvPr id="25" name="Content Placeholder 2">
            <a:extLst>
              <a:ext uri="{FF2B5EF4-FFF2-40B4-BE49-F238E27FC236}">
                <a16:creationId xmlns:a16="http://schemas.microsoft.com/office/drawing/2014/main" id="{DC5E1667-FC5B-40B1-AC1F-A223C5024A6A}"/>
              </a:ext>
            </a:extLst>
          </p:cNvPr>
          <p:cNvGraphicFramePr>
            <a:graphicFrameLocks noGrp="1"/>
          </p:cNvGraphicFramePr>
          <p:nvPr>
            <p:ph idx="1"/>
          </p:nvPr>
        </p:nvGraphicFramePr>
        <p:xfrm>
          <a:off x="2000251" y="2098515"/>
          <a:ext cx="8296274" cy="384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18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D112-6590-42FD-9E24-25010F4F1020}"/>
              </a:ext>
            </a:extLst>
          </p:cNvPr>
          <p:cNvSpPr>
            <a:spLocks noGrp="1"/>
          </p:cNvSpPr>
          <p:nvPr>
            <p:ph type="title" idx="4294967295"/>
          </p:nvPr>
        </p:nvSpPr>
        <p:spPr>
          <a:xfrm>
            <a:off x="0" y="511175"/>
            <a:ext cx="2620963" cy="4413250"/>
          </a:xfrm>
        </p:spPr>
        <p:txBody>
          <a:bodyPr anchor="ctr">
            <a:normAutofit/>
          </a:bodyPr>
          <a:lstStyle/>
          <a:p>
            <a:pPr algn="ctr"/>
            <a:r>
              <a:rPr lang="en-US" sz="3100" b="1">
                <a:solidFill>
                  <a:srgbClr val="FFFFFF"/>
                </a:solidFill>
              </a:rPr>
              <a:t>Standard 2 (D) Rigorous Decision Making</a:t>
            </a:r>
          </a:p>
        </p:txBody>
      </p:sp>
      <p:sp>
        <p:nvSpPr>
          <p:cNvPr id="3" name="Content Placeholder 2">
            <a:extLst>
              <a:ext uri="{FF2B5EF4-FFF2-40B4-BE49-F238E27FC236}">
                <a16:creationId xmlns:a16="http://schemas.microsoft.com/office/drawing/2014/main" id="{CFEFC5A6-06B8-4FBA-9DDB-857CCF05B8CB}"/>
              </a:ext>
            </a:extLst>
          </p:cNvPr>
          <p:cNvSpPr>
            <a:spLocks noGrp="1"/>
          </p:cNvSpPr>
          <p:nvPr>
            <p:ph idx="4294967295"/>
          </p:nvPr>
        </p:nvSpPr>
        <p:spPr>
          <a:xfrm>
            <a:off x="836900" y="1456170"/>
            <a:ext cx="10518199" cy="4413250"/>
          </a:xfrm>
        </p:spPr>
        <p:txBody>
          <a:bodyPr anchor="ctr">
            <a:normAutofit/>
          </a:bodyPr>
          <a:lstStyle/>
          <a:p>
            <a:pPr marL="274320" indent="-274320">
              <a:buClrTx/>
              <a:buFont typeface="Wingdings" panose="05000000000000000000" pitchFamily="2" charset="2"/>
              <a:buChar char="q"/>
            </a:pPr>
            <a:r>
              <a:rPr lang="en-US" sz="1900">
                <a:latin typeface="Calibri" panose="020F0502020204030204" pitchFamily="34" charset="0"/>
                <a:ea typeface="Calibri" panose="020F0502020204030204" pitchFamily="34" charset="0"/>
                <a:cs typeface="Times New Roman" panose="02020603050405020304" pitchFamily="18" charset="0"/>
              </a:rPr>
              <a:t>Grant charters only to applicants that have demonstrated competence and capacity to succeed in all aspects of the school, consistent with the stated approval criteria,</a:t>
            </a:r>
          </a:p>
          <a:p>
            <a:pPr marL="274320" indent="-274320">
              <a:buClrTx/>
              <a:buFont typeface="Wingdings" panose="05000000000000000000" pitchFamily="2" charset="2"/>
              <a:buChar char="q"/>
            </a:pPr>
            <a:r>
              <a:rPr lang="en-US" sz="1900">
                <a:latin typeface="Calibri" panose="020F0502020204030204" pitchFamily="34" charset="0"/>
                <a:ea typeface="Calibri" panose="020F0502020204030204" pitchFamily="34" charset="0"/>
                <a:cs typeface="Times New Roman" panose="02020603050405020304" pitchFamily="18" charset="0"/>
              </a:rPr>
              <a:t>Rigorously evaluate each application through a thorough review of the written proposal, a substantive interview with the applicant group, and other due diligence to examine the applicant’s experience and capacity, conducted by knowledgeable and competent evaluators,</a:t>
            </a:r>
          </a:p>
          <a:p>
            <a:pPr marL="274320" indent="-274320">
              <a:buClrTx/>
              <a:buFont typeface="Wingdings" panose="05000000000000000000" pitchFamily="2" charset="2"/>
              <a:buChar char="q"/>
            </a:pPr>
            <a:r>
              <a:rPr lang="en-US" sz="1900">
                <a:latin typeface="Calibri" panose="020F0502020204030204" pitchFamily="34" charset="0"/>
                <a:ea typeface="Calibri" panose="020F0502020204030204" pitchFamily="34" charset="0"/>
                <a:cs typeface="Times New Roman" panose="02020603050405020304" pitchFamily="18" charset="0"/>
              </a:rPr>
              <a:t>When possible, engage for both written application reviews and applicant interviews, highly competent teams of internal and external evaluators with relevant educational, organizational (governance and management), financial, and legal expertise, as well as a thorough understanding of the essential principles of charter school autonomy and accountability,</a:t>
            </a:r>
          </a:p>
          <a:p>
            <a:pPr marL="274320" indent="-274320">
              <a:buClrTx/>
              <a:buFont typeface="Wingdings" panose="05000000000000000000" pitchFamily="2" charset="2"/>
              <a:buChar char="q"/>
            </a:pPr>
            <a:r>
              <a:rPr lang="en-US" sz="1800">
                <a:latin typeface="Calibri" panose="020F0502020204030204" pitchFamily="34" charset="0"/>
                <a:ea typeface="Calibri" panose="020F0502020204030204" pitchFamily="34" charset="0"/>
                <a:cs typeface="Times New Roman" panose="02020603050405020304" pitchFamily="18" charset="0"/>
              </a:rPr>
              <a:t>Provide orientation or training to application evaluators (including interviewers) to ensure consistent evaluation standards and practices, observance of essential protocols, and fair treatment of applicants, and </a:t>
            </a:r>
          </a:p>
          <a:p>
            <a:pPr marL="274320" indent="-274320">
              <a:buClrTx/>
              <a:buFont typeface="Wingdings" panose="05000000000000000000" pitchFamily="2" charset="2"/>
              <a:buChar char="q"/>
            </a:pPr>
            <a:r>
              <a:rPr lang="en-US" sz="1800">
                <a:latin typeface="Calibri" panose="020F0502020204030204" pitchFamily="34" charset="0"/>
                <a:ea typeface="Calibri" panose="020F0502020204030204" pitchFamily="34" charset="0"/>
                <a:cs typeface="Times New Roman" panose="02020603050405020304" pitchFamily="18" charset="0"/>
              </a:rPr>
              <a:t>Conduct application-review and decision-making processes that are free of conflicts of interest and require full disclosure of any potential or perceived conflicts.</a:t>
            </a:r>
            <a:endParaRPr lang="en-US" sz="190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AE4C3BE-6B65-46A3-99C4-CA0233E06048}"/>
              </a:ext>
            </a:extLst>
          </p:cNvPr>
          <p:cNvSpPr txBox="1"/>
          <p:nvPr/>
        </p:nvSpPr>
        <p:spPr>
          <a:xfrm>
            <a:off x="1030864" y="643843"/>
            <a:ext cx="9881616" cy="523220"/>
          </a:xfrm>
          <a:prstGeom prst="rect">
            <a:avLst/>
          </a:prstGeom>
          <a:noFill/>
        </p:spPr>
        <p:txBody>
          <a:bodyPr wrap="none" rtlCol="0">
            <a:spAutoFit/>
          </a:bodyPr>
          <a:lstStyle/>
          <a:p>
            <a:r>
              <a:rPr lang="en-US" sz="2800" b="1">
                <a:solidFill>
                  <a:srgbClr val="FFC000"/>
                </a:solidFill>
              </a:rPr>
              <a:t>STANDARD CHECKLIST: Standard 2(D) – Rigorous Decision Making</a:t>
            </a:r>
          </a:p>
        </p:txBody>
      </p:sp>
    </p:spTree>
    <p:extLst>
      <p:ext uri="{BB962C8B-B14F-4D97-AF65-F5344CB8AC3E}">
        <p14:creationId xmlns:p14="http://schemas.microsoft.com/office/powerpoint/2010/main" val="23932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FACSA 2">
      <a:dk1>
        <a:srgbClr val="344068"/>
      </a:dk1>
      <a:lt1>
        <a:sysClr val="window" lastClr="FFFFFF"/>
      </a:lt1>
      <a:dk2>
        <a:srgbClr val="344068"/>
      </a:dk2>
      <a:lt2>
        <a:srgbClr val="344068"/>
      </a:lt2>
      <a:accent1>
        <a:srgbClr val="D9DDEB"/>
      </a:accent1>
      <a:accent2>
        <a:srgbClr val="195481"/>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TotalTime>
  <Words>1259</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Retrospect</vt:lpstr>
      <vt:lpstr>CHARTER REVIEW TEAM TRAINING</vt:lpstr>
      <vt:lpstr>Objectives</vt:lpstr>
      <vt:lpstr>Charter Law F.S. 1002.33 (6)(b)</vt:lpstr>
      <vt:lpstr>Charter Law F.S. 1002.33 (6)(b)</vt:lpstr>
      <vt:lpstr>Charter Application Process</vt:lpstr>
      <vt:lpstr>PowerPoint Presentation</vt:lpstr>
      <vt:lpstr>Standard 2 – Application Process and Decision Making</vt:lpstr>
      <vt:lpstr>Standard 2 – Application Process  and Decision Making</vt:lpstr>
      <vt:lpstr>Standard 2 (D) Rigorous Decision Making</vt:lpstr>
      <vt:lpstr>Roles and Responsibilities of the Charter Review Team </vt:lpstr>
      <vt:lpstr>Who reviews the Education Plan?</vt:lpstr>
      <vt:lpstr>Who reviews the Organizational Plan?</vt:lpstr>
      <vt:lpstr>Who reviews the Business Plan?</vt:lpstr>
      <vt:lpstr>Charter Review Team Responsibilities</vt:lpstr>
      <vt:lpstr>The Application</vt:lpstr>
      <vt:lpstr>The Evaluation Rubric</vt:lpstr>
      <vt:lpstr>FAQS</vt:lpstr>
      <vt:lpstr>Schedule</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INTERVIEWS</dc:title>
  <dc:creator>Melissa Brady</dc:creator>
  <cp:lastModifiedBy>Melissa Brady</cp:lastModifiedBy>
  <cp:revision>1</cp:revision>
  <dcterms:created xsi:type="dcterms:W3CDTF">2021-01-27T20:53:49Z</dcterms:created>
  <dcterms:modified xsi:type="dcterms:W3CDTF">2021-12-13T16:54:04Z</dcterms:modified>
</cp:coreProperties>
</file>