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handoutMasterIdLst>
    <p:handoutMasterId r:id="rId21"/>
  </p:handoutMasterIdLst>
  <p:sldIdLst>
    <p:sldId id="449" r:id="rId2"/>
    <p:sldId id="312" r:id="rId3"/>
    <p:sldId id="318" r:id="rId4"/>
    <p:sldId id="319" r:id="rId5"/>
    <p:sldId id="392" r:id="rId6"/>
    <p:sldId id="399" r:id="rId7"/>
    <p:sldId id="442" r:id="rId8"/>
    <p:sldId id="383" r:id="rId9"/>
    <p:sldId id="386" r:id="rId10"/>
    <p:sldId id="404" r:id="rId11"/>
    <p:sldId id="389" r:id="rId12"/>
    <p:sldId id="394" r:id="rId13"/>
    <p:sldId id="388" r:id="rId14"/>
    <p:sldId id="405" r:id="rId15"/>
    <p:sldId id="398" r:id="rId16"/>
    <p:sldId id="395" r:id="rId17"/>
    <p:sldId id="384" r:id="rId18"/>
    <p:sldId id="358" r:id="rId19"/>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DE2B14-9C7E-21C3-7352-79D5DBCD032F}" name="Kelly Wynveen" initials="KW" userId="S::kwynvee@wested.org::57258ccf-2ad8-491c-b114-b90608b36f5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14" clrIdx="1">
    <p:extLst>
      <p:ext uri="{19B8F6BF-5375-455C-9EA6-DF929625EA0E}">
        <p15:presenceInfo xmlns:p15="http://schemas.microsoft.com/office/powerpoint/2012/main" userId="S::kwynvee@wested.org::57258ccf-2ad8-491c-b114-b90608b36f5b" providerId="AD"/>
      </p:ext>
    </p:extLst>
  </p:cmAuthor>
  <p:cmAuthor id="3" name="Robin Chait" initials="RC" lastIdx="1" clrIdx="2">
    <p:extLst>
      <p:ext uri="{19B8F6BF-5375-455C-9EA6-DF929625EA0E}">
        <p15:presenceInfo xmlns:p15="http://schemas.microsoft.com/office/powerpoint/2012/main" userId="S::rchait@wested.org::a70eba82-a50f-4cdc-8770-d1319fff93ed" providerId="AD"/>
      </p:ext>
    </p:extLst>
  </p:cmAuthor>
  <p:cmAuthor id="4" name="Rachel Lagunoff" initials="RL" lastIdx="1" clrIdx="3">
    <p:extLst>
      <p:ext uri="{19B8F6BF-5375-455C-9EA6-DF929625EA0E}">
        <p15:presenceInfo xmlns:p15="http://schemas.microsoft.com/office/powerpoint/2012/main" userId="S::rlaguno@wested.org::24c84800-bc48-46ba-9139-7693e9b88e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F32"/>
    <a:srgbClr val="1669C9"/>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43"/>
    <p:restoredTop sz="75878"/>
  </p:normalViewPr>
  <p:slideViewPr>
    <p:cSldViewPr snapToGrid="0" snapToObjects="1">
      <p:cViewPr varScale="1">
        <p:scale>
          <a:sx n="29" d="100"/>
          <a:sy n="29" d="100"/>
        </p:scale>
        <p:origin x="80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8/15/2022</a:t>
            </a:fld>
            <a:endParaRPr lang="en-US" dirty="0"/>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dirty="0"/>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8/15/2022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dirty="0"/>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jamboard.google.com/d/1Y3s6ePM7A7N-SZDc3SUMbhmZiPvrlI-4MgFEHxiGOTc/edit?usp=shar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a:t>10-minute break)</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383216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Once students are identified as English learners, their parents must be notified about their placement in a Language Instruction Education Program.</a:t>
            </a:r>
          </a:p>
          <a:p>
            <a:pPr marL="342900" indent="-342900">
              <a:buFont typeface="Arial" panose="020B0604020202020204" pitchFamily="34" charset="0"/>
              <a:buChar char="•"/>
            </a:pPr>
            <a:r>
              <a:rPr lang="en-US" dirty="0"/>
              <a:t>Students must be placed in appropriate programs based on the assessments and body of evidence we just reviewed, and their English language proficiency must be assessed annually using the state’s approved standardized assessment, the ACCESS for ELLs.</a:t>
            </a:r>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dirty="0"/>
          </a:p>
        </p:txBody>
      </p:sp>
    </p:spTree>
    <p:extLst>
      <p:ext uri="{BB962C8B-B14F-4D97-AF65-F5344CB8AC3E}">
        <p14:creationId xmlns:p14="http://schemas.microsoft.com/office/powerpoint/2010/main" val="217812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English learners must have access to appropriate programming to meet their instructional needs in both academic content and language development.</a:t>
            </a:r>
          </a:p>
          <a:p>
            <a:pPr marL="342900" indent="-342900">
              <a:buFont typeface="Arial" panose="020B0604020202020204" pitchFamily="34" charset="0"/>
              <a:buChar char="•"/>
            </a:pPr>
            <a:r>
              <a:rPr lang="en-US" dirty="0"/>
              <a:t>Students must have access to:</a:t>
            </a:r>
          </a:p>
          <a:p>
            <a:pPr marL="1257346" lvl="1" indent="-342900">
              <a:buFont typeface="Arial" panose="020B0604020202020204" pitchFamily="34" charset="0"/>
              <a:buChar char="•"/>
            </a:pPr>
            <a:r>
              <a:rPr lang="en-US" dirty="0"/>
              <a:t>the general education program, to support their mastery of grade-level academic standards; and</a:t>
            </a:r>
          </a:p>
          <a:p>
            <a:pPr marL="1257346" lvl="1" indent="-342900">
              <a:buFont typeface="Arial" panose="020B0604020202020204" pitchFamily="34" charset="0"/>
              <a:buChar char="•"/>
            </a:pPr>
            <a:r>
              <a:rPr lang="en-US" dirty="0"/>
              <a:t>a Language Instruction Education Program based on English language proficiency standards that prepares them for participation in the general education program.</a:t>
            </a:r>
          </a:p>
          <a:p>
            <a:pPr marL="342900" indent="-342900">
              <a:buFont typeface="Arial" panose="020B0604020202020204" pitchFamily="34" charset="0"/>
              <a:buChar char="•"/>
            </a:pPr>
            <a:r>
              <a:rPr lang="en-US" dirty="0"/>
              <a:t>If needed, English learners should also have instruction in the home language.</a:t>
            </a:r>
          </a:p>
          <a:p>
            <a:pPr marL="342900" indent="-342900">
              <a:buFont typeface="Arial" panose="020B0604020202020204" pitchFamily="34" charset="0"/>
              <a:buChar char="•"/>
            </a:pPr>
            <a:r>
              <a:rPr lang="en-US" dirty="0"/>
              <a:t>English learners who are dually identified must receive services related to both their disability and their English language proficiency level.</a:t>
            </a:r>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dirty="0"/>
          </a:p>
        </p:txBody>
      </p:sp>
    </p:spTree>
    <p:extLst>
      <p:ext uri="{BB962C8B-B14F-4D97-AF65-F5344CB8AC3E}">
        <p14:creationId xmlns:p14="http://schemas.microsoft.com/office/powerpoint/2010/main" val="422916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English learners must also have equal access to all programs and services appropriate to their needs and should not be denied access to these programs based on their English learner status or English language proficiency level.</a:t>
            </a:r>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dirty="0"/>
          </a:p>
        </p:txBody>
      </p:sp>
    </p:spTree>
    <p:extLst>
      <p:ext uri="{BB962C8B-B14F-4D97-AF65-F5344CB8AC3E}">
        <p14:creationId xmlns:p14="http://schemas.microsoft.com/office/powerpoint/2010/main" val="3285372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 district must have a process for determining when English learners have acquired a level of English language proficiency to allow them to transition to mainstream classrooms with minimal English language development support.</a:t>
            </a:r>
          </a:p>
          <a:p>
            <a:pPr marL="342900" indent="-342900">
              <a:buFont typeface="Arial" panose="020B0604020202020204" pitchFamily="34" charset="0"/>
              <a:buChar char="•"/>
            </a:pPr>
            <a:r>
              <a:rPr lang="en-US" dirty="0"/>
              <a:t>Those students will then be redesignated as Fluent English Proficient.</a:t>
            </a:r>
          </a:p>
          <a:p>
            <a:pPr marL="342900" indent="-342900">
              <a:buFont typeface="Arial" panose="020B0604020202020204" pitchFamily="34" charset="0"/>
              <a:buChar char="•"/>
            </a:pPr>
            <a:r>
              <a:rPr lang="en-US" dirty="0"/>
              <a:t>Colorado defines three pathways for initiating the redesignation process, depending on which assessments are available and appropriate for the student.</a:t>
            </a:r>
          </a:p>
          <a:p>
            <a:pPr marL="342900" indent="-342900">
              <a:buFont typeface="Arial" panose="020B0604020202020204" pitchFamily="34" charset="0"/>
              <a:buChar char="•"/>
            </a:pPr>
            <a:r>
              <a:rPr lang="en-US" dirty="0"/>
              <a:t>ELD and Individual Education Program (IEP) teams are responsible for determining which of the three pathways is the most appropriate for English learners with disabilities.</a:t>
            </a:r>
          </a:p>
          <a:p>
            <a:pPr marL="342900" indent="-342900">
              <a:buFont typeface="Arial" panose="020B0604020202020204" pitchFamily="34" charset="0"/>
              <a:buChar char="•"/>
            </a:pPr>
            <a:r>
              <a:rPr lang="en-US" dirty="0"/>
              <a:t>LEAs must develop and implement a standardized process, to include objective criteria, for further investigation and confirmation of a student’s ability to meet grade-level performance expectations through a body of evidence aligned to Colorado content and English language proficiency standards.</a:t>
            </a:r>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dirty="0"/>
          </a:p>
        </p:txBody>
      </p:sp>
    </p:spTree>
    <p:extLst>
      <p:ext uri="{BB962C8B-B14F-4D97-AF65-F5344CB8AC3E}">
        <p14:creationId xmlns:p14="http://schemas.microsoft.com/office/powerpoint/2010/main" val="4056368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Once students have been redesignated as Fluent English Proficient, they must be monitored for two years to ensure they are making adequate academic progress, and to provide additional English language development services if needed.</a:t>
            </a:r>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dirty="0"/>
          </a:p>
        </p:txBody>
      </p:sp>
    </p:spTree>
    <p:extLst>
      <p:ext uri="{BB962C8B-B14F-4D97-AF65-F5344CB8AC3E}">
        <p14:creationId xmlns:p14="http://schemas.microsoft.com/office/powerpoint/2010/main" val="1496005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kern="1200" dirty="0">
                <a:solidFill>
                  <a:schemeClr val="tx1"/>
                </a:solidFill>
                <a:effectLst/>
                <a:latin typeface="+mn-lt"/>
                <a:ea typeface="+mn-ea"/>
                <a:cs typeface="+mn-cs"/>
              </a:rPr>
              <a:t>(SKIP if short on time)</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Breakout Room Discussion</a:t>
            </a:r>
            <a:endParaRPr lang="en-US" sz="4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(7 minutes)</a:t>
            </a:r>
            <a:endParaRPr lang="en-US" sz="4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Jamboard link: </a:t>
            </a:r>
            <a:r>
              <a:rPr lang="en-US" sz="2400" u="sng" kern="1200" dirty="0">
                <a:solidFill>
                  <a:schemeClr val="tx1"/>
                </a:solidFill>
                <a:effectLst/>
                <a:latin typeface="+mn-lt"/>
                <a:ea typeface="+mn-ea"/>
                <a:cs typeface="+mn-cs"/>
                <a:hlinkClick r:id="rId3"/>
              </a:rPr>
              <a:t>https://jamboard.google.com/d/1Y3s6ePM7A7N-SZDc3SUMbhmZiPvrlI-4MgFEHxiGOTc/edit?usp=sharing</a:t>
            </a:r>
            <a:r>
              <a:rPr lang="en-US" sz="2400" kern="1200" dirty="0">
                <a:solidFill>
                  <a:schemeClr val="tx1"/>
                </a:solidFill>
                <a:effectLst/>
                <a:latin typeface="+mn-lt"/>
                <a:ea typeface="+mn-ea"/>
                <a:cs typeface="+mn-cs"/>
              </a:rPr>
              <a:t> </a:t>
            </a:r>
            <a:endParaRPr lang="en-US" sz="4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 </a:t>
            </a:r>
            <a:endParaRPr lang="en-US" sz="4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 </a:t>
            </a:r>
            <a:endParaRPr lang="en-US" sz="4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Facilitators:</a:t>
            </a:r>
            <a:endParaRPr lang="en-US" sz="4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What kinds of evidence would you look for to monitor whether ELLs are appropriately:</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Identified, assessed, placed, monitored and exited?</a:t>
            </a:r>
            <a:endParaRPr lang="en-US" sz="4400" kern="1200" dirty="0">
              <a:solidFill>
                <a:schemeClr val="tx1"/>
              </a:solidFill>
              <a:effectLst/>
              <a:latin typeface="+mn-lt"/>
              <a:ea typeface="+mn-ea"/>
              <a:cs typeface="+mn-cs"/>
            </a:endParaRPr>
          </a:p>
          <a:p>
            <a:pPr lvl="1"/>
            <a:r>
              <a:rPr lang="en-US" sz="2400" kern="1200" dirty="0">
                <a:solidFill>
                  <a:schemeClr val="tx1"/>
                </a:solidFill>
                <a:effectLst/>
                <a:latin typeface="+mn-lt"/>
                <a:ea typeface="+mn-ea"/>
                <a:cs typeface="+mn-cs"/>
              </a:rPr>
              <a:t>Examples: records kept in ELL student cum file and ELL plan</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Accessing ESOL and other programming?</a:t>
            </a:r>
            <a:endParaRPr lang="en-US" sz="4400" kern="1200" dirty="0">
              <a:solidFill>
                <a:schemeClr val="tx1"/>
              </a:solidFill>
              <a:effectLst/>
              <a:latin typeface="+mn-lt"/>
              <a:ea typeface="+mn-ea"/>
              <a:cs typeface="+mn-cs"/>
            </a:endParaRPr>
          </a:p>
          <a:p>
            <a:pPr lvl="1"/>
            <a:r>
              <a:rPr lang="en-US" sz="2400" kern="1200" dirty="0">
                <a:solidFill>
                  <a:schemeClr val="tx1"/>
                </a:solidFill>
                <a:effectLst/>
                <a:latin typeface="+mn-lt"/>
                <a:ea typeface="+mn-ea"/>
                <a:cs typeface="+mn-cs"/>
              </a:rPr>
              <a:t>Examples: list of programs/classes student is placed in; class schedules for students</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Receiving services from qualified personnel?</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Examples: Information on teacher credentials and professional learning opportunities (both ESOL and content area teachers)</a:t>
            </a:r>
            <a:endParaRPr lang="en-US" sz="4400" kern="1200" dirty="0">
              <a:solidFill>
                <a:schemeClr val="tx1"/>
              </a:solidFill>
              <a:effectLst/>
              <a:latin typeface="+mn-lt"/>
              <a:ea typeface="+mn-ea"/>
              <a:cs typeface="+mn-cs"/>
            </a:endParaRPr>
          </a:p>
          <a:p>
            <a:endParaRPr lang="en-US" sz="2400" b="1"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Which resources (including data, documents, and staff) would you consult to find the evidence?</a:t>
            </a:r>
            <a:endParaRPr lang="en-US" sz="4400" kern="1200" dirty="0">
              <a:solidFill>
                <a:schemeClr val="tx1"/>
              </a:solidFill>
              <a:effectLst/>
              <a:latin typeface="+mn-lt"/>
              <a:ea typeface="+mn-ea"/>
              <a:cs typeface="+mn-cs"/>
            </a:endParaRPr>
          </a:p>
          <a:p>
            <a:pPr lvl="0"/>
            <a:r>
              <a:rPr lang="en-US" sz="2400" b="1" kern="1200" dirty="0">
                <a:solidFill>
                  <a:schemeClr val="tx1"/>
                </a:solidFill>
                <a:effectLst/>
                <a:latin typeface="+mn-lt"/>
                <a:ea typeface="+mn-ea"/>
                <a:cs typeface="+mn-cs"/>
              </a:rPr>
              <a:t>Examples: </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Assessment data reports for ACCESS in ELA and other content areas</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ELL student cumulative file</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ELL Plan</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Parent notification letters and forms</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Interviews with principal, ELL/ESOL lead (if any), ESOL teachers</a:t>
            </a:r>
            <a:endParaRPr lang="en-US" sz="4400" kern="1200" dirty="0">
              <a:solidFill>
                <a:schemeClr val="tx1"/>
              </a:solidFill>
              <a:effectLst/>
              <a:latin typeface="+mn-lt"/>
              <a:ea typeface="+mn-ea"/>
              <a:cs typeface="+mn-cs"/>
            </a:endParaRPr>
          </a:p>
          <a:p>
            <a:pPr lvl="0"/>
            <a:r>
              <a:rPr lang="en-US" sz="2400" kern="1200" dirty="0">
                <a:solidFill>
                  <a:schemeClr val="tx1"/>
                </a:solidFill>
                <a:effectLst/>
                <a:latin typeface="+mn-lt"/>
                <a:ea typeface="+mn-ea"/>
                <a:cs typeface="+mn-cs"/>
              </a:rPr>
              <a:t>Classroom observations (both ESOL and content area classes)</a:t>
            </a:r>
            <a:endParaRPr lang="en-US" sz="4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dirty="0"/>
          </a:p>
        </p:txBody>
      </p:sp>
    </p:spTree>
    <p:extLst>
      <p:ext uri="{BB962C8B-B14F-4D97-AF65-F5344CB8AC3E}">
        <p14:creationId xmlns:p14="http://schemas.microsoft.com/office/powerpoint/2010/main" val="2861378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Schools must communicate with the parents of English learners in a language the parents understand.</a:t>
            </a:r>
          </a:p>
          <a:p>
            <a:pPr marL="342900" indent="-342900">
              <a:buFont typeface="Arial" panose="020B0604020202020204" pitchFamily="34" charset="0"/>
              <a:buChar char="•"/>
            </a:pPr>
            <a:r>
              <a:rPr lang="en-US" dirty="0"/>
              <a:t>It is up to the school to ensure parents are fully informed about their children’s English learner status and English language development programming.</a:t>
            </a:r>
          </a:p>
          <a:p>
            <a:pPr marL="342900" indent="-342900">
              <a:buFont typeface="Arial" panose="020B0604020202020204" pitchFamily="34" charset="0"/>
              <a:buChar char="•"/>
            </a:pPr>
            <a:r>
              <a:rPr lang="en-US" dirty="0"/>
              <a:t>In addition, schools must make an effort to involve parents in decisions about their child’s education, including programming options, to ensure their children receive the academic content and credits necessary to meet their school, college, and career goals.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dirty="0"/>
          </a:p>
        </p:txBody>
      </p:sp>
    </p:spTree>
    <p:extLst>
      <p:ext uri="{BB962C8B-B14F-4D97-AF65-F5344CB8AC3E}">
        <p14:creationId xmlns:p14="http://schemas.microsoft.com/office/powerpoint/2010/main" val="3552305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These are the vehicles that authorizers may use to monitor compliance with EL requirements.</a:t>
            </a:r>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dirty="0"/>
          </a:p>
        </p:txBody>
      </p:sp>
    </p:spTree>
    <p:extLst>
      <p:ext uri="{BB962C8B-B14F-4D97-AF65-F5344CB8AC3E}">
        <p14:creationId xmlns:p14="http://schemas.microsoft.com/office/powerpoint/2010/main" val="2882539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r>
              <a:rPr lang="en-US" dirty="0"/>
              <a:t>(Next – Kelly: Potential Applicant TA, starts at 1:40 MST)</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dirty="0"/>
          </a:p>
        </p:txBody>
      </p:sp>
    </p:spTree>
    <p:extLst>
      <p:ext uri="{BB962C8B-B14F-4D97-AF65-F5344CB8AC3E}">
        <p14:creationId xmlns:p14="http://schemas.microsoft.com/office/powerpoint/2010/main" val="286580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a:t>
            </a:r>
          </a:p>
          <a:p>
            <a:endParaRPr lang="en-US" dirty="0"/>
          </a:p>
          <a:p>
            <a:r>
              <a:rPr lang="en-US" dirty="0"/>
              <a:t>Welcome and Overview</a:t>
            </a:r>
          </a:p>
          <a:p>
            <a:r>
              <a:rPr lang="en-US" b="1" dirty="0"/>
              <a:t>45-minute session </a:t>
            </a:r>
          </a:p>
          <a:p>
            <a:r>
              <a:rPr lang="en-US" b="1" dirty="0"/>
              <a:t>12:55-1:40pm MST (5-minute buffer if more time is needed)</a:t>
            </a:r>
          </a:p>
          <a:p>
            <a:endParaRPr lang="en-US" b="1" dirty="0"/>
          </a:p>
          <a:p>
            <a:r>
              <a:rPr lang="en-US" b="1" dirty="0"/>
              <a:t>(Kelly to share screen)</a:t>
            </a:r>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dirty="0"/>
          </a:p>
        </p:txBody>
      </p:sp>
    </p:spTree>
    <p:extLst>
      <p:ext uri="{BB962C8B-B14F-4D97-AF65-F5344CB8AC3E}">
        <p14:creationId xmlns:p14="http://schemas.microsoft.com/office/powerpoint/2010/main" val="94792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 </a:t>
            </a:r>
          </a:p>
          <a:p>
            <a:endParaRPr lang="en-US" dirty="0"/>
          </a:p>
          <a:p>
            <a:r>
              <a:rPr lang="en-US" dirty="0"/>
              <a:t>Discuss agenda</a:t>
            </a:r>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dirty="0"/>
          </a:p>
        </p:txBody>
      </p:sp>
    </p:spTree>
    <p:extLst>
      <p:ext uri="{BB962C8B-B14F-4D97-AF65-F5344CB8AC3E}">
        <p14:creationId xmlns:p14="http://schemas.microsoft.com/office/powerpoint/2010/main" val="23192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mn-lt"/>
                <a:ea typeface="+mn-ea"/>
                <a:cs typeface="+mn-cs"/>
              </a:rPr>
              <a:t>Authorizers will have a better understanding of their role in ensuring English language learners (ELLs) are served effectively during key stages of the authorization process.</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dirty="0"/>
          </a:p>
        </p:txBody>
      </p:sp>
    </p:spTree>
    <p:extLst>
      <p:ext uri="{BB962C8B-B14F-4D97-AF65-F5344CB8AC3E}">
        <p14:creationId xmlns:p14="http://schemas.microsoft.com/office/powerpoint/2010/main" val="33067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kern="1200" dirty="0">
                <a:solidFill>
                  <a:schemeClr val="tx1"/>
                </a:solidFill>
                <a:effectLst/>
                <a:latin typeface="+mn-lt"/>
                <a:ea typeface="+mn-ea"/>
                <a:cs typeface="+mn-cs"/>
              </a:rPr>
              <a:t>As a new authorizer, it is important for you to understand how English learners is administered in your district since this varies by district.</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Find out who the English learner director or lead is and build a relationship! They will be an important resource for you.</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These are some of the questions that are important to ask.</a:t>
            </a:r>
          </a:p>
          <a:p>
            <a:pPr marL="1485900" lvl="1" indent="-555625" defTabSz="914400">
              <a:lnSpc>
                <a:spcPct val="90000"/>
              </a:lnSpc>
              <a:buFont typeface="Arial" panose="020B0604020202020204" pitchFamily="34" charset="0"/>
              <a:buChar char="•"/>
            </a:pPr>
            <a:r>
              <a:rPr lang="en-US" sz="2400" b="0" dirty="0">
                <a:solidFill>
                  <a:schemeClr val="tx1"/>
                </a:solidFill>
                <a:latin typeface="+mn-lt"/>
              </a:rPr>
              <a:t>Who is the English learner director/lead in the district?</a:t>
            </a:r>
          </a:p>
          <a:p>
            <a:pPr marL="1485900" lvl="1" indent="-555625" defTabSz="914400">
              <a:lnSpc>
                <a:spcPct val="90000"/>
              </a:lnSpc>
              <a:buFont typeface="Arial" panose="020B0604020202020204" pitchFamily="34" charset="0"/>
              <a:buChar char="•"/>
            </a:pPr>
            <a:r>
              <a:rPr lang="en-US" sz="2400" dirty="0">
                <a:solidFill>
                  <a:schemeClr val="tx1"/>
                </a:solidFill>
                <a:latin typeface="+mn-lt"/>
              </a:rPr>
              <a:t>How is funding distributed and administered?</a:t>
            </a:r>
          </a:p>
          <a:p>
            <a:pPr marL="1485900" lvl="1" indent="-555625" defTabSz="914400">
              <a:lnSpc>
                <a:spcPct val="90000"/>
              </a:lnSpc>
              <a:buFont typeface="Arial" panose="020B0604020202020204" pitchFamily="34" charset="0"/>
              <a:buChar char="•"/>
            </a:pPr>
            <a:r>
              <a:rPr lang="en-US" sz="2400" b="0" dirty="0">
                <a:solidFill>
                  <a:schemeClr val="tx1"/>
                </a:solidFill>
                <a:latin typeface="+mn-lt"/>
              </a:rPr>
              <a:t>How is responsibility for oversight shared between the English learner lead and the charter school office?</a:t>
            </a: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1791049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These are the legislative requirements of the English Language Proficiency Act.  They are the responsibilities that the district must ensure a school fulfills.</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State rules require LEAs to report and certify through the Student October Pupil Enrollment collection the numbers and proficiency levels of English learners in the district and the number of ELs who have exited from the program.</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LEAs must also provide English learners with both access to grade-level academic content and English language development programs that are evidence-based.</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Finally, LEAs must ensure all staff who support English learners receive relevant professional development. </a:t>
            </a:r>
          </a:p>
          <a:p>
            <a:pPr marL="0" indent="0">
              <a:buFont typeface="Arial" panose="020B0604020202020204" pitchFamily="34" charset="0"/>
              <a:buNone/>
            </a:pPr>
            <a:r>
              <a:rPr lang="en-US" dirty="0">
                <a:effectLst/>
              </a:rPr>
              <a:t> </a:t>
            </a:r>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a:t>
            </a:r>
            <a:r>
              <a:rPr lang="en-US" sz="2400" kern="1200" dirty="0">
                <a:solidFill>
                  <a:schemeClr val="tx1"/>
                </a:solidFill>
                <a:effectLst/>
                <a:latin typeface="+mn-lt"/>
                <a:ea typeface="+mn-ea"/>
                <a:cs typeface="+mn-cs"/>
              </a:rPr>
              <a:t>CHAT: Who monitors ELL services for charter schools in your district?)</a:t>
            </a:r>
            <a:endParaRPr lang="en-US" sz="24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dirty="0"/>
          </a:p>
        </p:txBody>
      </p:sp>
    </p:spTree>
    <p:extLst>
      <p:ext uri="{BB962C8B-B14F-4D97-AF65-F5344CB8AC3E}">
        <p14:creationId xmlns:p14="http://schemas.microsoft.com/office/powerpoint/2010/main" val="3612008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Breakout Rooms OR Whole group Discussion</a:t>
            </a:r>
          </a:p>
          <a:p>
            <a:r>
              <a:rPr lang="en-US" b="1" dirty="0"/>
              <a:t>(Kelly/Robin to facilitate)</a:t>
            </a:r>
          </a:p>
          <a:p>
            <a:r>
              <a:rPr lang="en-US" b="0" dirty="0"/>
              <a:t>Jamboard Link: https://</a:t>
            </a:r>
            <a:r>
              <a:rPr lang="en-US" b="0" dirty="0" err="1"/>
              <a:t>jamboard.google.com</a:t>
            </a:r>
            <a:r>
              <a:rPr lang="en-US" b="0" dirty="0"/>
              <a:t>/d/1Y3s6ePM7A7N-SZDc3SUMbhmZiPvrlI-4MgFEHxiGOTc/</a:t>
            </a:r>
            <a:r>
              <a:rPr lang="en-US" b="0" dirty="0" err="1"/>
              <a:t>edit?usp</a:t>
            </a:r>
            <a:r>
              <a:rPr lang="en-US" b="0" dirty="0"/>
              <a:t>=sharing </a:t>
            </a:r>
          </a:p>
          <a:p>
            <a:r>
              <a:rPr lang="en-US" b="1" dirty="0"/>
              <a:t>(Rachel to debrief whole group)</a:t>
            </a:r>
          </a:p>
          <a:p>
            <a:r>
              <a:rPr lang="en-US" b="1" dirty="0"/>
              <a:t>(15-minutes)</a:t>
            </a:r>
          </a:p>
          <a:p>
            <a:endParaRPr lang="en-US" dirty="0"/>
          </a:p>
          <a:p>
            <a:r>
              <a:rPr lang="en-US" dirty="0"/>
              <a:t>To what extent is the school meeting the needs of the student?</a:t>
            </a:r>
          </a:p>
          <a:p>
            <a:r>
              <a:rPr lang="en-US" dirty="0"/>
              <a:t>-Does the teacher have training and certification to deliver sheltered content? Has the teacher met professional development requirements?</a:t>
            </a:r>
          </a:p>
          <a:p>
            <a:r>
              <a:rPr lang="en-US" dirty="0"/>
              <a:t>-An online learning program likely does not meet requirements of having a certified teacher deliver this content. </a:t>
            </a:r>
          </a:p>
          <a:p>
            <a:r>
              <a:rPr lang="en-US" dirty="0"/>
              <a:t>-Is this “appropriate services” for this student? </a:t>
            </a:r>
          </a:p>
          <a:p>
            <a:r>
              <a:rPr lang="en-US" dirty="0"/>
              <a:t>-Is the student receiving specific ELD minutes based on requirements of the LEA? </a:t>
            </a:r>
          </a:p>
          <a:p>
            <a:r>
              <a:rPr lang="en-US" dirty="0"/>
              <a:t>-What is the LIEP (language instructional educational program) by both the district and the charter school, and is the school following the program?</a:t>
            </a:r>
          </a:p>
          <a:p>
            <a:endParaRPr lang="en-US" dirty="0"/>
          </a:p>
          <a:p>
            <a:r>
              <a:rPr lang="en-US" dirty="0"/>
              <a:t>How might you leverage your EL department?</a:t>
            </a:r>
          </a:p>
          <a:p>
            <a:r>
              <a:rPr lang="en-US" dirty="0"/>
              <a:t>-What is the district’s LIEP? </a:t>
            </a:r>
          </a:p>
          <a:p>
            <a:r>
              <a:rPr lang="en-US" dirty="0"/>
              <a:t>-Are there requirements for ELD minutes to be met in your district?</a:t>
            </a:r>
          </a:p>
          <a:p>
            <a:r>
              <a:rPr lang="en-US" dirty="0"/>
              <a:t>-Is there support or resources that can be provided to the school? </a:t>
            </a:r>
          </a:p>
          <a:p>
            <a:endParaRPr lang="en-US" dirty="0"/>
          </a:p>
          <a:p>
            <a:r>
              <a:rPr lang="en-US" dirty="0"/>
              <a:t>What should your role as the authorizer be in this situation? </a:t>
            </a:r>
          </a:p>
          <a:p>
            <a:r>
              <a:rPr lang="en-US" dirty="0"/>
              <a:t>-Work with school to see where support might be needed</a:t>
            </a:r>
          </a:p>
          <a:p>
            <a:r>
              <a:rPr lang="en-US" dirty="0"/>
              <a:t>-Ensure teacher has access to professional development opportunities </a:t>
            </a:r>
          </a:p>
          <a:p>
            <a:r>
              <a:rPr lang="en-US" dirty="0"/>
              <a:t>-Look deeper into ELD program at school level for compliance </a:t>
            </a: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dirty="0"/>
          </a:p>
        </p:txBody>
      </p:sp>
    </p:spTree>
    <p:extLst>
      <p:ext uri="{BB962C8B-B14F-4D97-AF65-F5344CB8AC3E}">
        <p14:creationId xmlns:p14="http://schemas.microsoft.com/office/powerpoint/2010/main" val="575972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8288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Sections on oversight and monitoring address key required elements in meeting the needs of English learners.</a:t>
            </a:r>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dirty="0"/>
          </a:p>
        </p:txBody>
      </p:sp>
    </p:spTree>
    <p:extLst>
      <p:ext uri="{BB962C8B-B14F-4D97-AF65-F5344CB8AC3E}">
        <p14:creationId xmlns:p14="http://schemas.microsoft.com/office/powerpoint/2010/main" val="4207581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state requirements for the identification of English learners:</a:t>
            </a:r>
          </a:p>
          <a:p>
            <a:pPr marL="342900" indent="-342900">
              <a:buFont typeface="Arial" panose="020B0604020202020204" pitchFamily="34" charset="0"/>
              <a:buChar char="•"/>
            </a:pPr>
            <a:r>
              <a:rPr lang="en-US" dirty="0"/>
              <a:t>administering a home language survey to identify potential English learners</a:t>
            </a:r>
          </a:p>
          <a:p>
            <a:pPr marL="342900" indent="-342900">
              <a:buFont typeface="Arial" panose="020B0604020202020204" pitchFamily="34" charset="0"/>
              <a:buChar char="•"/>
            </a:pPr>
            <a:r>
              <a:rPr lang="en-US" dirty="0"/>
              <a:t>assessing students’ English language proficiency using approved standardized assessments; and</a:t>
            </a:r>
          </a:p>
          <a:p>
            <a:pPr marL="342900" indent="-342900">
              <a:buFont typeface="Arial" panose="020B0604020202020204" pitchFamily="34" charset="0"/>
              <a:buChar char="•"/>
            </a:pPr>
            <a:r>
              <a:rPr lang="en-US" dirty="0"/>
              <a:t>using a body of evidence to determine students’ status as English learners.</a:t>
            </a:r>
          </a:p>
          <a:p>
            <a:r>
              <a:rPr lang="en-US" dirty="0"/>
              <a:t>Body of Evidence can include family interviews, student academic record, local school or district assessment, informal assessment and student profile.</a:t>
            </a:r>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dirty="0"/>
          </a:p>
        </p:txBody>
      </p:sp>
    </p:spTree>
    <p:extLst>
      <p:ext uri="{BB962C8B-B14F-4D97-AF65-F5344CB8AC3E}">
        <p14:creationId xmlns:p14="http://schemas.microsoft.com/office/powerpoint/2010/main" val="4234309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3.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79.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8E008CA-1AD3-B145-9503-FF9A6D3A8255}"/>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2566D03-5AB7-EE4F-B2E3-F9CE3A2AB7C8}"/>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3C7FFA6-879A-004C-8EF6-8009CC5D4472}"/>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C923382-C94D-104F-BA74-F3C762B09E72}"/>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46F85AC-A54B-924B-8C83-C6D73F9E2B29}"/>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73E17B3-AACC-1344-8572-CB30D2801746}"/>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0EB1AC8-85DA-8049-81DF-37402CB9E160}"/>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C311A27-DC74-7040-952F-811232E1257F}"/>
              </a:ext>
            </a:extLst>
          </p:cNvPr>
          <p:cNvPicPr>
            <a:picLocks noChangeAspect="1"/>
          </p:cNvPicPr>
          <p:nvPr userDrawn="1"/>
        </p:nvPicPr>
        <p:blipFill>
          <a:blip r:embed="rId4"/>
          <a:stretch>
            <a:fillRect/>
          </a:stretch>
        </p:blipFill>
        <p:spPr>
          <a:xfrm>
            <a:off x="18704779" y="933450"/>
            <a:ext cx="4749800" cy="20955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73868DF7-FCB8-8F47-893F-D963774F3274}"/>
              </a:ext>
            </a:extLst>
          </p:cNvPr>
          <p:cNvPicPr>
            <a:picLocks noChangeAspect="1"/>
          </p:cNvPicPr>
          <p:nvPr userDrawn="1"/>
        </p:nvPicPr>
        <p:blipFill>
          <a:blip r:embed="rId4"/>
          <a:stretch>
            <a:fillRect/>
          </a:stretch>
        </p:blipFill>
        <p:spPr>
          <a:xfrm>
            <a:off x="18563125" y="412955"/>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F0BD7052-5B66-F148-80A1-51BA082229E7}"/>
              </a:ext>
            </a:extLst>
          </p:cNvPr>
          <p:cNvPicPr>
            <a:picLocks noChangeAspect="1"/>
          </p:cNvPicPr>
          <p:nvPr userDrawn="1"/>
        </p:nvPicPr>
        <p:blipFill>
          <a:blip r:embed="rId4"/>
          <a:stretch>
            <a:fillRect/>
          </a:stretch>
        </p:blipFill>
        <p:spPr>
          <a:xfrm>
            <a:off x="18563125" y="412955"/>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D969AFB-F17A-4C42-B9E7-E4AAC72B0692}"/>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9D010BF0-8753-0346-AB83-7EE42F1B3163}"/>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BE0D0FD5-C1B2-3841-82E6-4E48E295E49E}"/>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a:extLst>
              <a:ext uri="{FF2B5EF4-FFF2-40B4-BE49-F238E27FC236}">
                <a16:creationId xmlns:a16="http://schemas.microsoft.com/office/drawing/2014/main" id="{5E5DF850-CB0A-B84B-84AE-7FCC44DAA071}"/>
              </a:ext>
            </a:extLst>
          </p:cNvPr>
          <p:cNvPicPr>
            <a:picLocks noChangeAspect="1"/>
          </p:cNvPicPr>
          <p:nvPr userDrawn="1"/>
        </p:nvPicPr>
        <p:blipFill>
          <a:blip r:embed="rId4"/>
          <a:stretch>
            <a:fillRect/>
          </a:stretch>
        </p:blipFill>
        <p:spPr>
          <a:xfrm>
            <a:off x="727075" y="556087"/>
            <a:ext cx="4749800" cy="20955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F4EBC525-3FF0-D04D-A9F2-A7039B34D981}"/>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E6F4F63F-968D-C249-A176-1F1B3E73FF7B}"/>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3AA33C1C-DA09-784A-ABBB-7D46A0789AE3}"/>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991EA99B-FA10-EE42-A1E1-D60D10AC71CD}"/>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A5CB7B7E-C0DF-554B-9AB2-6BB3AB22DC84}"/>
              </a:ext>
            </a:extLst>
          </p:cNvPr>
          <p:cNvPicPr>
            <a:picLocks noChangeAspect="1"/>
          </p:cNvPicPr>
          <p:nvPr userDrawn="1"/>
        </p:nvPicPr>
        <p:blipFill>
          <a:blip r:embed="rId3"/>
          <a:stretch>
            <a:fillRect/>
          </a:stretch>
        </p:blipFill>
        <p:spPr>
          <a:xfrm>
            <a:off x="4598125" y="12039677"/>
            <a:ext cx="2517405" cy="1110620"/>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77712D0E-8303-2344-BEA6-EFFCFB29E275}"/>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E40814BA-E6A5-374D-B772-DEFBC24374DA}"/>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D734FEE9-514F-284D-9993-864C2D1585F9}"/>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C66FD4A0-9033-324F-924D-2D783542872F}"/>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849D3947-470A-744E-B0DD-202CFA6CA35C}"/>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CDF6C673-C4CA-1D40-98F3-8F45EA185B39}"/>
              </a:ext>
            </a:extLst>
          </p:cNvPr>
          <p:cNvPicPr>
            <a:picLocks noChangeAspect="1"/>
          </p:cNvPicPr>
          <p:nvPr userDrawn="1"/>
        </p:nvPicPr>
        <p:blipFill>
          <a:blip r:embed="rId3"/>
          <a:stretch>
            <a:fillRect/>
          </a:stretch>
        </p:blipFill>
        <p:spPr>
          <a:xfrm>
            <a:off x="4328495" y="12034366"/>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WestEd’s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  WestEd.org/subscribe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Tree>
    <p:extLst>
      <p:ext uri="{BB962C8B-B14F-4D97-AF65-F5344CB8AC3E}">
        <p14:creationId xmlns:p14="http://schemas.microsoft.com/office/powerpoint/2010/main" val="6290322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81.xml"/><Relationship Id="rId4" Type="http://schemas.openxmlformats.org/officeDocument/2006/relationships/image" Target="../media/image8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81.xml"/><Relationship Id="rId4" Type="http://schemas.openxmlformats.org/officeDocument/2006/relationships/image" Target="../media/image89.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93.svg"/></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81.xml"/><Relationship Id="rId4" Type="http://schemas.openxmlformats.org/officeDocument/2006/relationships/image" Target="../media/image9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8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81.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81.xml"/><Relationship Id="rId4" Type="http://schemas.openxmlformats.org/officeDocument/2006/relationships/image" Target="../media/image8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CFB2-BD4F-4649-87E3-0D256831FE80}"/>
              </a:ext>
            </a:extLst>
          </p:cNvPr>
          <p:cNvSpPr>
            <a:spLocks noGrp="1"/>
          </p:cNvSpPr>
          <p:nvPr>
            <p:ph type="ctrTitle"/>
          </p:nvPr>
        </p:nvSpPr>
        <p:spPr/>
        <p:txBody>
          <a:bodyPr/>
          <a:lstStyle/>
          <a:p>
            <a:r>
              <a:rPr lang="en-US" dirty="0"/>
              <a:t>BREAK</a:t>
            </a:r>
          </a:p>
        </p:txBody>
      </p:sp>
      <p:sp>
        <p:nvSpPr>
          <p:cNvPr id="3" name="Subtitle 2">
            <a:extLst>
              <a:ext uri="{FF2B5EF4-FFF2-40B4-BE49-F238E27FC236}">
                <a16:creationId xmlns:a16="http://schemas.microsoft.com/office/drawing/2014/main" id="{9FD92DFA-2462-AC4C-8266-12574DFA936B}"/>
              </a:ext>
            </a:extLst>
          </p:cNvPr>
          <p:cNvSpPr>
            <a:spLocks noGrp="1"/>
          </p:cNvSpPr>
          <p:nvPr>
            <p:ph type="subTitle" idx="1"/>
          </p:nvPr>
        </p:nvSpPr>
        <p:spPr/>
        <p:txBody>
          <a:bodyPr/>
          <a:lstStyle/>
          <a:p>
            <a:r>
              <a:rPr lang="en-US" dirty="0"/>
              <a:t>See you soon!</a:t>
            </a:r>
          </a:p>
        </p:txBody>
      </p:sp>
    </p:spTree>
    <p:extLst>
      <p:ext uri="{BB962C8B-B14F-4D97-AF65-F5344CB8AC3E}">
        <p14:creationId xmlns:p14="http://schemas.microsoft.com/office/powerpoint/2010/main" val="3724905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Identification and Placement (2)</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p:txBody>
          <a:bodyPr vert="horz" lIns="91440" tIns="45720" rIns="91440" bIns="45720" rtlCol="0" anchor="t" anchorCtr="0">
            <a:noAutofit/>
          </a:bodyPr>
          <a:lstStyle/>
          <a:p>
            <a:pPr defTabSz="914400">
              <a:lnSpc>
                <a:spcPct val="90000"/>
              </a:lnSpc>
            </a:pPr>
            <a:r>
              <a:rPr lang="en-US" sz="4000" dirty="0">
                <a:latin typeface="+mn-lt"/>
              </a:rPr>
              <a:t>Identification and Placement</a:t>
            </a:r>
            <a:endParaRPr lang="en-US" sz="4000" b="0" dirty="0">
              <a:latin typeface="+mn-lt"/>
            </a:endParaRPr>
          </a:p>
          <a:p>
            <a:pPr marL="1212850" indent="-527050" defTabSz="914400">
              <a:lnSpc>
                <a:spcPct val="90000"/>
              </a:lnSpc>
              <a:buClr>
                <a:schemeClr val="accent2"/>
              </a:buClr>
              <a:buFont typeface="Arial" panose="020B0604020202020204" pitchFamily="34" charset="0"/>
              <a:buChar char="•"/>
            </a:pPr>
            <a:r>
              <a:rPr lang="en-US" sz="4000" b="0" dirty="0">
                <a:solidFill>
                  <a:schemeClr val="tx1"/>
                </a:solidFill>
                <a:latin typeface="+mn-lt"/>
              </a:rPr>
              <a:t>Notify parents of students identified for Language Instruction Education Program (LIEP)</a:t>
            </a:r>
          </a:p>
          <a:p>
            <a:pPr marL="1212850" indent="-527050" defTabSz="914400">
              <a:lnSpc>
                <a:spcPct val="90000"/>
              </a:lnSpc>
              <a:buClr>
                <a:schemeClr val="accent2"/>
              </a:buClr>
              <a:buFont typeface="Arial" panose="020B0604020202020204" pitchFamily="34" charset="0"/>
              <a:buChar char="•"/>
            </a:pPr>
            <a:r>
              <a:rPr lang="en-US" sz="4000" b="0" dirty="0">
                <a:solidFill>
                  <a:schemeClr val="tx1"/>
                </a:solidFill>
                <a:latin typeface="+mn-lt"/>
              </a:rPr>
              <a:t>Place in appropriate LIEP programs</a:t>
            </a:r>
          </a:p>
          <a:p>
            <a:pPr marL="1212850" indent="-527050" defTabSz="914400">
              <a:lnSpc>
                <a:spcPct val="90000"/>
              </a:lnSpc>
              <a:buClr>
                <a:schemeClr val="accent2"/>
              </a:buClr>
              <a:buFont typeface="Arial" panose="020B0604020202020204" pitchFamily="34" charset="0"/>
              <a:buChar char="•"/>
            </a:pPr>
            <a:r>
              <a:rPr lang="en-US" sz="4000" b="0" dirty="0">
                <a:solidFill>
                  <a:schemeClr val="tx1"/>
                </a:solidFill>
                <a:latin typeface="+mn-lt"/>
              </a:rPr>
              <a:t>Provide annual English proficiency assessment: ACCESS for ELLs</a:t>
            </a:r>
          </a:p>
        </p:txBody>
      </p:sp>
    </p:spTree>
    <p:extLst>
      <p:ext uri="{BB962C8B-B14F-4D97-AF65-F5344CB8AC3E}">
        <p14:creationId xmlns:p14="http://schemas.microsoft.com/office/powerpoint/2010/main" val="2494995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Equal Access (1)</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972800" y="1362456"/>
            <a:ext cx="12416246" cy="10012495"/>
          </a:xfrm>
        </p:spPr>
        <p:txBody>
          <a:bodyPr vert="horz" lIns="91440" tIns="45720" rIns="91440" bIns="45720" rtlCol="0" anchor="t" anchorCtr="0">
            <a:noAutofit/>
          </a:bodyPr>
          <a:lstStyle/>
          <a:p>
            <a:pPr defTabSz="914400">
              <a:lnSpc>
                <a:spcPct val="90000"/>
              </a:lnSpc>
            </a:pPr>
            <a:r>
              <a:rPr lang="en-US" sz="4000" dirty="0">
                <a:latin typeface="+mn-lt"/>
              </a:rPr>
              <a:t>Equal Access to Appropriate Programming</a:t>
            </a:r>
          </a:p>
          <a:p>
            <a:pPr marL="987425" indent="-620713" defTabSz="914400">
              <a:lnSpc>
                <a:spcPct val="90000"/>
              </a:lnSpc>
              <a:buClr>
                <a:schemeClr val="accent2"/>
              </a:buClr>
              <a:buFont typeface="Arial" panose="020B0604020202020204" pitchFamily="34" charset="0"/>
              <a:buChar char="•"/>
            </a:pPr>
            <a:r>
              <a:rPr lang="en-US" sz="4000" b="0" dirty="0">
                <a:solidFill>
                  <a:schemeClr val="tx1"/>
                </a:solidFill>
                <a:latin typeface="+mn-lt"/>
              </a:rPr>
              <a:t>ELLs should have access to the school’s general education program to support mastery of CO Academic Standards.</a:t>
            </a:r>
          </a:p>
          <a:p>
            <a:pPr marL="987425" indent="-620713" defTabSz="914400">
              <a:lnSpc>
                <a:spcPct val="90000"/>
              </a:lnSpc>
              <a:buClr>
                <a:schemeClr val="accent2"/>
              </a:buClr>
              <a:buFont typeface="Arial" panose="020B0604020202020204" pitchFamily="34" charset="0"/>
              <a:buChar char="•"/>
            </a:pPr>
            <a:r>
              <a:rPr lang="en-US" sz="4000" b="0" dirty="0">
                <a:solidFill>
                  <a:schemeClr val="tx1"/>
                </a:solidFill>
                <a:latin typeface="+mn-lt"/>
              </a:rPr>
              <a:t>LIEP designed to ensure effective participation of ELs in the education program.</a:t>
            </a:r>
          </a:p>
          <a:p>
            <a:pPr marL="987425" indent="-620713" defTabSz="914400">
              <a:lnSpc>
                <a:spcPct val="90000"/>
              </a:lnSpc>
              <a:buClr>
                <a:schemeClr val="accent2"/>
              </a:buClr>
              <a:buFont typeface="Arial" panose="020B0604020202020204" pitchFamily="34" charset="0"/>
              <a:buChar char="•"/>
            </a:pPr>
            <a:r>
              <a:rPr lang="en-US" sz="4000" b="0" dirty="0">
                <a:solidFill>
                  <a:schemeClr val="tx1"/>
                </a:solidFill>
                <a:latin typeface="+mn-lt"/>
              </a:rPr>
              <a:t>English language instruction should support mastery of CO English Language Proficiency Standards.</a:t>
            </a:r>
          </a:p>
          <a:p>
            <a:pPr marL="987425" indent="-620713" defTabSz="914400">
              <a:lnSpc>
                <a:spcPct val="90000"/>
              </a:lnSpc>
              <a:buClr>
                <a:schemeClr val="accent2"/>
              </a:buClr>
              <a:buFont typeface="Arial" panose="020B0604020202020204" pitchFamily="34" charset="0"/>
              <a:buChar char="•"/>
            </a:pPr>
            <a:r>
              <a:rPr lang="en-US" sz="4000" b="0" dirty="0">
                <a:solidFill>
                  <a:schemeClr val="tx1"/>
                </a:solidFill>
                <a:latin typeface="+mn-lt"/>
              </a:rPr>
              <a:t>Students should have instruction in the home language if needed.</a:t>
            </a:r>
          </a:p>
          <a:p>
            <a:pPr marL="987425" indent="-620713" defTabSz="914400">
              <a:lnSpc>
                <a:spcPct val="90000"/>
              </a:lnSpc>
              <a:buClr>
                <a:schemeClr val="accent2"/>
              </a:buClr>
              <a:buFont typeface="Arial" panose="020B0604020202020204" pitchFamily="34" charset="0"/>
              <a:buChar char="•"/>
            </a:pPr>
            <a:r>
              <a:rPr lang="en-US" sz="4000" b="0" dirty="0">
                <a:solidFill>
                  <a:schemeClr val="tx1"/>
                </a:solidFill>
                <a:latin typeface="+mn-lt"/>
              </a:rPr>
              <a:t>ELLs with special needs should receive appropriate services related to both their English language proficiency and their disability.</a:t>
            </a:r>
          </a:p>
          <a:p>
            <a:pPr marL="1325563" lvl="2" indent="-677863" defTabSz="914400">
              <a:lnSpc>
                <a:spcPct val="90000"/>
              </a:lnSpc>
              <a:buFont typeface="Arial" panose="020B0604020202020204" pitchFamily="34" charset="0"/>
              <a:buChar char="•"/>
            </a:pPr>
            <a:endParaRPr lang="en-US" sz="3700" dirty="0">
              <a:solidFill>
                <a:schemeClr val="tx1"/>
              </a:solidFill>
              <a:latin typeface="+mn-lt"/>
            </a:endParaRPr>
          </a:p>
          <a:p>
            <a:pPr marL="2263140" lvl="2" indent="-228600" defTabSz="914400">
              <a:lnSpc>
                <a:spcPct val="90000"/>
              </a:lnSpc>
              <a:buFont typeface="Arial" panose="020B0604020202020204" pitchFamily="34" charset="0"/>
              <a:buChar char="•"/>
            </a:pPr>
            <a:endParaRPr lang="en-US" sz="3700" dirty="0">
              <a:solidFill>
                <a:schemeClr val="tx1"/>
              </a:solidFill>
              <a:latin typeface="+mn-lt"/>
            </a:endParaRPr>
          </a:p>
          <a:p>
            <a:pPr marL="2766060" lvl="3" indent="-228600" defTabSz="914400">
              <a:lnSpc>
                <a:spcPct val="90000"/>
              </a:lnSpc>
              <a:buFont typeface="Arial" panose="020B0604020202020204" pitchFamily="34" charset="0"/>
              <a:buChar char="•"/>
            </a:pPr>
            <a:endParaRPr lang="en-US" sz="3700" dirty="0">
              <a:solidFill>
                <a:schemeClr val="tx1"/>
              </a:solidFill>
              <a:latin typeface="+mn-lt"/>
            </a:endParaRPr>
          </a:p>
          <a:p>
            <a:pPr marL="1485900" lvl="1" indent="-228600" defTabSz="914400">
              <a:lnSpc>
                <a:spcPct val="90000"/>
              </a:lnSpc>
              <a:buFont typeface="Arial" panose="020B0604020202020204" pitchFamily="34" charset="0"/>
              <a:buChar char="•"/>
            </a:pPr>
            <a:endParaRPr lang="en-US" sz="3700" dirty="0">
              <a:solidFill>
                <a:schemeClr val="tx1"/>
              </a:solidFill>
              <a:latin typeface="+mn-lt"/>
            </a:endParaRPr>
          </a:p>
          <a:p>
            <a:pPr indent="-228600" defTabSz="914400">
              <a:lnSpc>
                <a:spcPct val="90000"/>
              </a:lnSpc>
              <a:buFont typeface="Arial" panose="020B0604020202020204" pitchFamily="34" charset="0"/>
              <a:buChar char="•"/>
            </a:pPr>
            <a:endParaRPr lang="en-US" sz="3700" dirty="0">
              <a:solidFill>
                <a:schemeClr val="tx1"/>
              </a:solidFill>
              <a:latin typeface="+mn-lt"/>
            </a:endParaRPr>
          </a:p>
        </p:txBody>
      </p:sp>
      <p:pic>
        <p:nvPicPr>
          <p:cNvPr id="7" name="Graphic 6">
            <a:extLst>
              <a:ext uri="{FF2B5EF4-FFF2-40B4-BE49-F238E27FC236}">
                <a16:creationId xmlns:a16="http://schemas.microsoft.com/office/drawing/2014/main" id="{930D8772-913C-D24A-A43A-61CC2ECE532A}"/>
              </a:ext>
              <a:ext uri="{C183D7F6-B498-43B3-948B-1728B52AA6E4}">
                <adec:decorative xmlns:adec="http://schemas.microsoft.com/office/drawing/2017/decorative" val="1"/>
              </a:ext>
            </a:extLst>
          </p:cNvPr>
          <p:cNvPicPr>
            <a:picLocks noChangeAspect="1"/>
          </p:cNvPicPr>
          <p:nvPr/>
        </p:nvPicPr>
        <p:blipFill>
          <a:blip r:embed="rId3">
            <a:duotone>
              <a:schemeClr val="accent4">
                <a:shade val="45000"/>
                <a:satMod val="135000"/>
              </a:schemeClr>
              <a:prstClr val="white"/>
            </a:duotone>
            <a:extLst>
              <a:ext uri="{96DAC541-7B7A-43D3-8B79-37D633B846F1}">
                <asvg:svgBlip xmlns:asvg="http://schemas.microsoft.com/office/drawing/2016/SVG/main" r:embed="rId4"/>
              </a:ext>
            </a:extLst>
          </a:blip>
          <a:stretch>
            <a:fillRect/>
          </a:stretch>
        </p:blipFill>
        <p:spPr>
          <a:xfrm>
            <a:off x="10058400" y="1217480"/>
            <a:ext cx="914400" cy="914400"/>
          </a:xfrm>
          <a:prstGeom prst="rect">
            <a:avLst/>
          </a:prstGeom>
        </p:spPr>
      </p:pic>
    </p:spTree>
    <p:extLst>
      <p:ext uri="{BB962C8B-B14F-4D97-AF65-F5344CB8AC3E}">
        <p14:creationId xmlns:p14="http://schemas.microsoft.com/office/powerpoint/2010/main" val="3589632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Equal Access (2)</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012680" y="1362456"/>
            <a:ext cx="12416246" cy="10675332"/>
          </a:xfrm>
        </p:spPr>
        <p:txBody>
          <a:bodyPr vert="horz" lIns="91440" tIns="45720" rIns="91440" bIns="45720" rtlCol="0" anchor="t" anchorCtr="0">
            <a:noAutofit/>
          </a:bodyPr>
          <a:lstStyle/>
          <a:p>
            <a:pPr defTabSz="914400">
              <a:lnSpc>
                <a:spcPct val="90000"/>
              </a:lnSpc>
            </a:pPr>
            <a:r>
              <a:rPr lang="en-US" sz="4000" dirty="0">
                <a:latin typeface="+mn-lt"/>
              </a:rPr>
              <a:t>Equal Access to Categorical and Other Programs for ELL Students</a:t>
            </a:r>
            <a:endParaRPr lang="en-US" sz="4000" dirty="0">
              <a:solidFill>
                <a:schemeClr val="tx1"/>
              </a:solidFill>
              <a:latin typeface="+mn-lt"/>
            </a:endParaRPr>
          </a:p>
          <a:p>
            <a:pPr marL="1155700" lvl="1" indent="-563563" defTabSz="914400">
              <a:spcBef>
                <a:spcPts val="3000"/>
              </a:spcBef>
              <a:spcAft>
                <a:spcPts val="0"/>
              </a:spcAft>
              <a:buFont typeface="Arial" panose="020B0604020202020204" pitchFamily="34" charset="0"/>
              <a:buChar char="•"/>
            </a:pPr>
            <a:r>
              <a:rPr lang="en-US" sz="4000" dirty="0">
                <a:solidFill>
                  <a:schemeClr val="tx1"/>
                </a:solidFill>
                <a:latin typeface="+mn-lt"/>
              </a:rPr>
              <a:t>ELL students are entitled to equal access to all programs appropriate to their academic needs without regard to English proficiency.</a:t>
            </a:r>
          </a:p>
          <a:p>
            <a:pPr marL="1155700" lvl="1" indent="-563563" defTabSz="914400">
              <a:spcBef>
                <a:spcPts val="3000"/>
              </a:spcBef>
              <a:spcAft>
                <a:spcPts val="0"/>
              </a:spcAft>
              <a:buFont typeface="Arial" panose="020B0604020202020204" pitchFamily="34" charset="0"/>
              <a:buChar char="•"/>
            </a:pPr>
            <a:r>
              <a:rPr lang="en-US" sz="4000" dirty="0">
                <a:solidFill>
                  <a:schemeClr val="tx1"/>
                </a:solidFill>
                <a:latin typeface="+mn-lt"/>
              </a:rPr>
              <a:t> Examples include compensatory, exceptional, adult, vocational, or early childhood education, as well as dropout prevention, and other support services.</a:t>
            </a:r>
          </a:p>
          <a:p>
            <a:pPr marL="2263140" lvl="2" indent="-228600" defTabSz="914400">
              <a:lnSpc>
                <a:spcPct val="90000"/>
              </a:lnSpc>
              <a:buFont typeface="Arial" panose="020B0604020202020204" pitchFamily="34" charset="0"/>
              <a:buChar char="•"/>
            </a:pPr>
            <a:endParaRPr lang="en-US" sz="4400" dirty="0">
              <a:solidFill>
                <a:schemeClr val="tx1"/>
              </a:solidFill>
              <a:latin typeface="+mn-lt"/>
            </a:endParaRPr>
          </a:p>
          <a:p>
            <a:pPr marL="2766060" lvl="3" indent="-228600" defTabSz="914400">
              <a:lnSpc>
                <a:spcPct val="90000"/>
              </a:lnSpc>
              <a:buFont typeface="Arial" panose="020B0604020202020204" pitchFamily="34" charset="0"/>
              <a:buChar char="•"/>
            </a:pPr>
            <a:endParaRPr lang="en-US" sz="4400" dirty="0">
              <a:solidFill>
                <a:schemeClr val="tx1"/>
              </a:solidFill>
              <a:latin typeface="+mn-lt"/>
            </a:endParaRPr>
          </a:p>
          <a:p>
            <a:pPr marL="1485900" lvl="1" indent="-228600" defTabSz="914400">
              <a:lnSpc>
                <a:spcPct val="90000"/>
              </a:lnSpc>
              <a:buFont typeface="Arial" panose="020B0604020202020204" pitchFamily="34" charset="0"/>
              <a:buChar char="•"/>
            </a:pPr>
            <a:endParaRPr lang="en-US" sz="4400" dirty="0">
              <a:solidFill>
                <a:schemeClr val="tx1"/>
              </a:solidFill>
              <a:latin typeface="+mn-lt"/>
            </a:endParaRPr>
          </a:p>
          <a:p>
            <a:pPr indent="-228600" defTabSz="914400">
              <a:lnSpc>
                <a:spcPct val="90000"/>
              </a:lnSpc>
              <a:buFont typeface="Arial" panose="020B0604020202020204" pitchFamily="34" charset="0"/>
              <a:buChar char="•"/>
            </a:pPr>
            <a:endParaRPr lang="en-US" sz="4400" dirty="0">
              <a:solidFill>
                <a:schemeClr val="tx1"/>
              </a:solidFill>
              <a:latin typeface="+mn-lt"/>
            </a:endParaRPr>
          </a:p>
        </p:txBody>
      </p:sp>
    </p:spTree>
    <p:extLst>
      <p:ext uri="{BB962C8B-B14F-4D97-AF65-F5344CB8AC3E}">
        <p14:creationId xmlns:p14="http://schemas.microsoft.com/office/powerpoint/2010/main" val="1562680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Autofit/>
          </a:bodyPr>
          <a:lstStyle/>
          <a:p>
            <a:pPr defTabSz="914400">
              <a:lnSpc>
                <a:spcPct val="90000"/>
              </a:lnSpc>
            </a:pPr>
            <a:r>
              <a:rPr lang="en-US" kern="1200" dirty="0">
                <a:latin typeface="+mj-lt"/>
                <a:ea typeface="+mj-ea"/>
                <a:cs typeface="+mj-cs"/>
              </a:rPr>
              <a:t>Redesignation &amp; Monitorin</a:t>
            </a:r>
            <a:r>
              <a:rPr lang="en-US" dirty="0">
                <a:latin typeface="+mj-lt"/>
              </a:rPr>
              <a:t>g (1)</a:t>
            </a:r>
            <a:endParaRPr lang="en-US" kern="1200" dirty="0">
              <a:latin typeface="+mj-lt"/>
              <a:ea typeface="+mj-ea"/>
              <a:cs typeface="+mj-cs"/>
            </a:endParaRP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972800" y="1362456"/>
            <a:ext cx="12416246" cy="9622386"/>
          </a:xfrm>
        </p:spPr>
        <p:txBody>
          <a:bodyPr vert="horz" lIns="91440" tIns="45720" rIns="91440" bIns="45720" rtlCol="0" anchor="t" anchorCtr="0">
            <a:normAutofit/>
          </a:bodyPr>
          <a:lstStyle/>
          <a:p>
            <a:pPr defTabSz="914400">
              <a:lnSpc>
                <a:spcPct val="90000"/>
              </a:lnSpc>
            </a:pPr>
            <a:r>
              <a:rPr lang="en-US" sz="4000" dirty="0">
                <a:latin typeface="+mn-lt"/>
              </a:rPr>
              <a:t>Redesignation</a:t>
            </a:r>
          </a:p>
          <a:p>
            <a:pPr marL="930275" indent="-450850" defTabSz="914400">
              <a:lnSpc>
                <a:spcPct val="110000"/>
              </a:lnSpc>
              <a:spcBef>
                <a:spcPts val="3000"/>
              </a:spcBef>
              <a:spcAft>
                <a:spcPts val="0"/>
              </a:spcAft>
              <a:buClr>
                <a:schemeClr val="accent2"/>
              </a:buClr>
              <a:buFont typeface="Arial" panose="020B0604020202020204" pitchFamily="34" charset="0"/>
              <a:buChar char="•"/>
            </a:pPr>
            <a:r>
              <a:rPr lang="en-US" sz="4000" b="0" dirty="0">
                <a:solidFill>
                  <a:schemeClr val="tx1"/>
                </a:solidFill>
                <a:latin typeface="+mn-lt"/>
              </a:rPr>
              <a:t>Redesignation: a process that districts and schools develop to determine when English learners are Fluent English Proficient (FEP) and can transition successfully to classrooms, with minimal ELD support. </a:t>
            </a:r>
          </a:p>
          <a:p>
            <a:pPr marL="930275" indent="-450850" defTabSz="914400">
              <a:lnSpc>
                <a:spcPct val="110000"/>
              </a:lnSpc>
              <a:spcBef>
                <a:spcPts val="3000"/>
              </a:spcBef>
              <a:spcAft>
                <a:spcPts val="0"/>
              </a:spcAft>
              <a:buClr>
                <a:schemeClr val="accent2"/>
              </a:buClr>
              <a:buFont typeface="Arial" panose="020B0604020202020204" pitchFamily="34" charset="0"/>
              <a:buChar char="•"/>
            </a:pPr>
            <a:r>
              <a:rPr lang="en-US" sz="4000" b="0" dirty="0">
                <a:solidFill>
                  <a:schemeClr val="tx1"/>
                </a:solidFill>
                <a:latin typeface="+mn-lt"/>
              </a:rPr>
              <a:t>Pathways based on annual ELP assessment data (ACCESS or Alternate ACCESS) or on local data</a:t>
            </a:r>
          </a:p>
          <a:p>
            <a:pPr marL="930275" indent="-450850" defTabSz="914400">
              <a:lnSpc>
                <a:spcPct val="110000"/>
              </a:lnSpc>
              <a:spcBef>
                <a:spcPts val="3000"/>
              </a:spcBef>
              <a:spcAft>
                <a:spcPts val="0"/>
              </a:spcAft>
              <a:buClr>
                <a:schemeClr val="accent2"/>
              </a:buClr>
              <a:buFont typeface="Arial" panose="020B0604020202020204" pitchFamily="34" charset="0"/>
              <a:buChar char="•"/>
            </a:pPr>
            <a:r>
              <a:rPr lang="en-US" sz="4000" b="0" dirty="0">
                <a:solidFill>
                  <a:schemeClr val="tx1"/>
                </a:solidFill>
                <a:latin typeface="+mn-lt"/>
              </a:rPr>
              <a:t>Standardized body of evidence</a:t>
            </a:r>
          </a:p>
        </p:txBody>
      </p:sp>
      <p:pic>
        <p:nvPicPr>
          <p:cNvPr id="6" name="Graphic 5">
            <a:extLst>
              <a:ext uri="{FF2B5EF4-FFF2-40B4-BE49-F238E27FC236}">
                <a16:creationId xmlns:a16="http://schemas.microsoft.com/office/drawing/2014/main" id="{363BA317-063E-DE49-8EBA-D83F533C370A}"/>
              </a:ext>
              <a:ext uri="{C183D7F6-B498-43B3-948B-1728B52AA6E4}">
                <adec:decorative xmlns:adec="http://schemas.microsoft.com/office/drawing/2017/decorative" val="1"/>
              </a:ext>
            </a:extLst>
          </p:cNvPr>
          <p:cNvPicPr>
            <a:picLocks noChangeAspect="1"/>
          </p:cNvPicPr>
          <p:nvPr/>
        </p:nvPicPr>
        <p:blipFill>
          <a:blip r:embed="rId3">
            <a:duotone>
              <a:schemeClr val="accent1">
                <a:shade val="45000"/>
                <a:satMod val="135000"/>
              </a:schemeClr>
              <a:prstClr val="white"/>
            </a:duotone>
            <a:extLst>
              <a:ext uri="{96DAC541-7B7A-43D3-8B79-37D633B846F1}">
                <asvg:svgBlip xmlns:asvg="http://schemas.microsoft.com/office/drawing/2016/SVG/main" r:embed="rId4"/>
              </a:ext>
            </a:extLst>
          </a:blip>
          <a:stretch>
            <a:fillRect/>
          </a:stretch>
        </p:blipFill>
        <p:spPr>
          <a:xfrm>
            <a:off x="10058400" y="1219581"/>
            <a:ext cx="914400" cy="914400"/>
          </a:xfrm>
          <a:prstGeom prst="rect">
            <a:avLst/>
          </a:prstGeom>
        </p:spPr>
      </p:pic>
    </p:spTree>
    <p:extLst>
      <p:ext uri="{BB962C8B-B14F-4D97-AF65-F5344CB8AC3E}">
        <p14:creationId xmlns:p14="http://schemas.microsoft.com/office/powerpoint/2010/main" val="2179939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Autofit/>
          </a:bodyPr>
          <a:lstStyle/>
          <a:p>
            <a:pPr defTabSz="914400">
              <a:lnSpc>
                <a:spcPct val="90000"/>
              </a:lnSpc>
            </a:pPr>
            <a:r>
              <a:rPr lang="en-US" kern="1200" dirty="0">
                <a:latin typeface="+mj-lt"/>
                <a:ea typeface="+mj-ea"/>
                <a:cs typeface="+mj-cs"/>
              </a:rPr>
              <a:t>Redesignation and Monitoring (2) </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p:txBody>
          <a:bodyPr vert="horz" lIns="91440" tIns="45720" rIns="91440" bIns="45720" rtlCol="0" anchor="t" anchorCtr="0">
            <a:noAutofit/>
          </a:bodyPr>
          <a:lstStyle/>
          <a:p>
            <a:pPr defTabSz="914400">
              <a:lnSpc>
                <a:spcPct val="90000"/>
              </a:lnSpc>
            </a:pPr>
            <a:r>
              <a:rPr lang="en-US" sz="4000" dirty="0">
                <a:latin typeface="+mn-lt"/>
              </a:rPr>
              <a:t>Monitoring</a:t>
            </a:r>
          </a:p>
          <a:p>
            <a:pPr marL="1100138" indent="-508000" defTabSz="914400">
              <a:lnSpc>
                <a:spcPct val="110000"/>
              </a:lnSpc>
              <a:spcBef>
                <a:spcPts val="3000"/>
              </a:spcBef>
              <a:spcAft>
                <a:spcPts val="0"/>
              </a:spcAft>
              <a:buClr>
                <a:schemeClr val="accent2"/>
              </a:buClr>
              <a:buFont typeface="Arial" panose="020B0604020202020204" pitchFamily="34" charset="0"/>
              <a:buChar char="•"/>
            </a:pPr>
            <a:r>
              <a:rPr lang="en-US" sz="4000" b="0" dirty="0">
                <a:solidFill>
                  <a:schemeClr val="tx1"/>
                </a:solidFill>
                <a:latin typeface="+mn-lt"/>
              </a:rPr>
              <a:t>Monitor Fluent English Proficient students’ students’ linguistic and academic progress for two years</a:t>
            </a:r>
          </a:p>
          <a:p>
            <a:pPr marL="1100138" indent="-508000" defTabSz="914400">
              <a:lnSpc>
                <a:spcPct val="110000"/>
              </a:lnSpc>
              <a:spcBef>
                <a:spcPts val="3000"/>
              </a:spcBef>
              <a:spcAft>
                <a:spcPts val="0"/>
              </a:spcAft>
              <a:buClr>
                <a:schemeClr val="accent2"/>
              </a:buClr>
              <a:buFont typeface="Arial" panose="020B0604020202020204" pitchFamily="34" charset="0"/>
              <a:buChar char="•"/>
            </a:pPr>
            <a:r>
              <a:rPr lang="en-US" sz="4000" b="0" dirty="0">
                <a:solidFill>
                  <a:schemeClr val="tx1"/>
                </a:solidFill>
                <a:latin typeface="+mn-lt"/>
              </a:rPr>
              <a:t> If monitoring suggests language needs, schools/districts should consider re-evaluating the student’s English language proficiency level and determine if the student needs additional English Language Development (ELD) program services </a:t>
            </a:r>
          </a:p>
        </p:txBody>
      </p:sp>
    </p:spTree>
    <p:extLst>
      <p:ext uri="{BB962C8B-B14F-4D97-AF65-F5344CB8AC3E}">
        <p14:creationId xmlns:p14="http://schemas.microsoft.com/office/powerpoint/2010/main" val="1553343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F72B28-DBEE-5B42-BB3D-5DA744C5C4AC}"/>
              </a:ext>
            </a:extLst>
          </p:cNvPr>
          <p:cNvSpPr>
            <a:spLocks noGrp="1"/>
          </p:cNvSpPr>
          <p:nvPr>
            <p:ph type="title"/>
          </p:nvPr>
        </p:nvSpPr>
        <p:spPr/>
        <p:txBody>
          <a:bodyPr/>
          <a:lstStyle/>
          <a:p>
            <a:r>
              <a:rPr lang="en-US" dirty="0">
                <a:latin typeface="+mj-lt"/>
              </a:rPr>
              <a:t>Activity </a:t>
            </a:r>
          </a:p>
        </p:txBody>
      </p:sp>
      <p:sp>
        <p:nvSpPr>
          <p:cNvPr id="2" name="Content Placeholder 1">
            <a:extLst>
              <a:ext uri="{FF2B5EF4-FFF2-40B4-BE49-F238E27FC236}">
                <a16:creationId xmlns:a16="http://schemas.microsoft.com/office/drawing/2014/main" id="{298EFC20-D88F-6F40-8C25-7D02117068AD}"/>
              </a:ext>
            </a:extLst>
          </p:cNvPr>
          <p:cNvSpPr>
            <a:spLocks noGrp="1"/>
          </p:cNvSpPr>
          <p:nvPr>
            <p:ph sz="quarter" idx="13"/>
          </p:nvPr>
        </p:nvSpPr>
        <p:spPr>
          <a:xfrm>
            <a:off x="1052505" y="2560320"/>
            <a:ext cx="20852482" cy="8562965"/>
          </a:xfrm>
        </p:spPr>
        <p:txBody>
          <a:bodyPr/>
          <a:lstStyle/>
          <a:p>
            <a:r>
              <a:rPr lang="en-US" sz="4000" dirty="0">
                <a:latin typeface="+mn-lt"/>
              </a:rPr>
              <a:t>What kinds of evidence would you look for to monitor whether ELLs are appropriately:</a:t>
            </a:r>
          </a:p>
          <a:p>
            <a:pPr marL="1485900" lvl="1" indent="-571500">
              <a:buFont typeface="Arial" panose="020B0604020202020204" pitchFamily="34" charset="0"/>
              <a:buChar char="•"/>
            </a:pPr>
            <a:r>
              <a:rPr lang="en-US" sz="4000" dirty="0">
                <a:solidFill>
                  <a:schemeClr val="tx1"/>
                </a:solidFill>
                <a:latin typeface="+mn-lt"/>
              </a:rPr>
              <a:t>I</a:t>
            </a:r>
            <a:r>
              <a:rPr lang="en-US" sz="4000" b="0" dirty="0">
                <a:solidFill>
                  <a:schemeClr val="tx1"/>
                </a:solidFill>
                <a:latin typeface="+mn-lt"/>
              </a:rPr>
              <a:t>dentified and placed appropriately</a:t>
            </a:r>
          </a:p>
          <a:p>
            <a:pPr marL="1485900" lvl="1" indent="-571500">
              <a:buFont typeface="Arial" panose="020B0604020202020204" pitchFamily="34" charset="0"/>
              <a:buChar char="•"/>
            </a:pPr>
            <a:r>
              <a:rPr lang="en-US" sz="4000" dirty="0">
                <a:solidFill>
                  <a:schemeClr val="tx1"/>
                </a:solidFill>
                <a:latin typeface="+mn-lt"/>
              </a:rPr>
              <a:t>A</a:t>
            </a:r>
            <a:r>
              <a:rPr lang="en-US" sz="4000" b="0" dirty="0">
                <a:solidFill>
                  <a:schemeClr val="tx1"/>
                </a:solidFill>
                <a:latin typeface="+mn-lt"/>
              </a:rPr>
              <a:t>ccessing LIEP and other programming</a:t>
            </a:r>
          </a:p>
          <a:p>
            <a:pPr marL="1485900" lvl="1" indent="-571500">
              <a:buFont typeface="Arial" panose="020B0604020202020204" pitchFamily="34" charset="0"/>
              <a:buChar char="•"/>
            </a:pPr>
            <a:r>
              <a:rPr lang="en-US" sz="4000" dirty="0">
                <a:solidFill>
                  <a:schemeClr val="tx1"/>
                </a:solidFill>
                <a:latin typeface="+mn-lt"/>
              </a:rPr>
              <a:t>Redesignated and monitored when appropriate</a:t>
            </a:r>
            <a:endParaRPr lang="en-US" dirty="0">
              <a:solidFill>
                <a:schemeClr val="tx1"/>
              </a:solidFill>
              <a:latin typeface="+mn-lt"/>
            </a:endParaRPr>
          </a:p>
          <a:p>
            <a:pPr>
              <a:lnSpc>
                <a:spcPct val="110000"/>
              </a:lnSpc>
              <a:spcBef>
                <a:spcPts val="3000"/>
              </a:spcBef>
              <a:spcAft>
                <a:spcPts val="0"/>
              </a:spcAft>
            </a:pPr>
            <a:r>
              <a:rPr lang="en-US" sz="4000" dirty="0">
                <a:latin typeface="+mn-lt"/>
              </a:rPr>
              <a:t>Which resources (including data, documents, and staff) would you consult to find the evidence?</a:t>
            </a:r>
          </a:p>
        </p:txBody>
      </p:sp>
      <p:pic>
        <p:nvPicPr>
          <p:cNvPr id="4" name="Graphic 3" descr="An icon of a group of people meeting, indicating there will be a group discussion.">
            <a:extLst>
              <a:ext uri="{FF2B5EF4-FFF2-40B4-BE49-F238E27FC236}">
                <a16:creationId xmlns:a16="http://schemas.microsoft.com/office/drawing/2014/main" id="{16B93E88-30C7-D749-AEEE-8AB61F9EC79E}"/>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226528" y="11942064"/>
            <a:ext cx="1678458" cy="1678458"/>
          </a:xfrm>
          <a:prstGeom prst="rect">
            <a:avLst/>
          </a:prstGeom>
        </p:spPr>
      </p:pic>
    </p:spTree>
    <p:extLst>
      <p:ext uri="{BB962C8B-B14F-4D97-AF65-F5344CB8AC3E}">
        <p14:creationId xmlns:p14="http://schemas.microsoft.com/office/powerpoint/2010/main" val="13684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Family and Community Engagement</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972800" y="1362456"/>
            <a:ext cx="12416246" cy="9622386"/>
          </a:xfrm>
        </p:spPr>
        <p:txBody>
          <a:bodyPr vert="horz" lIns="91440" tIns="45720" rIns="91440" bIns="45720" rtlCol="0" anchor="t" anchorCtr="0">
            <a:noAutofit/>
          </a:bodyPr>
          <a:lstStyle/>
          <a:p>
            <a:pPr defTabSz="914400">
              <a:lnSpc>
                <a:spcPct val="90000"/>
              </a:lnSpc>
              <a:spcBef>
                <a:spcPts val="0"/>
              </a:spcBef>
              <a:spcAft>
                <a:spcPts val="0"/>
              </a:spcAft>
            </a:pPr>
            <a:r>
              <a:rPr lang="en-US" sz="4000" dirty="0">
                <a:latin typeface="+mn-lt"/>
              </a:rPr>
              <a:t>Other Compliance Issues: </a:t>
            </a:r>
          </a:p>
          <a:p>
            <a:pPr defTabSz="914400">
              <a:lnSpc>
                <a:spcPct val="90000"/>
              </a:lnSpc>
              <a:spcBef>
                <a:spcPts val="0"/>
              </a:spcBef>
              <a:spcAft>
                <a:spcPts val="0"/>
              </a:spcAft>
            </a:pPr>
            <a:r>
              <a:rPr lang="en-US" sz="4000" dirty="0">
                <a:latin typeface="+mn-lt"/>
              </a:rPr>
              <a:t>Communication with Families</a:t>
            </a:r>
            <a:endParaRPr lang="en-US" sz="4000" dirty="0">
              <a:solidFill>
                <a:schemeClr val="tx1"/>
              </a:solidFill>
              <a:latin typeface="+mn-lt"/>
            </a:endParaRPr>
          </a:p>
          <a:p>
            <a:pPr marL="114300" defTabSz="914400">
              <a:lnSpc>
                <a:spcPct val="90000"/>
              </a:lnSpc>
            </a:pPr>
            <a:r>
              <a:rPr lang="en-US" sz="4000" dirty="0">
                <a:solidFill>
                  <a:schemeClr val="tx1"/>
                </a:solidFill>
                <a:latin typeface="+mn-lt"/>
              </a:rPr>
              <a:t>Schools should do the following:</a:t>
            </a:r>
          </a:p>
          <a:p>
            <a:pPr marL="1100138" lvl="1" indent="-508000" defTabSz="914400">
              <a:lnSpc>
                <a:spcPct val="90000"/>
              </a:lnSpc>
              <a:buFont typeface="Arial" panose="020B0604020202020204" pitchFamily="34" charset="0"/>
              <a:buChar char="•"/>
            </a:pPr>
            <a:r>
              <a:rPr lang="en-US" sz="4000" dirty="0">
                <a:solidFill>
                  <a:schemeClr val="tx1"/>
                </a:solidFill>
                <a:latin typeface="+mn-lt"/>
              </a:rPr>
              <a:t>Determine parents’ preferred language of communication with the student and with the school</a:t>
            </a:r>
          </a:p>
          <a:p>
            <a:pPr marL="1100138" lvl="1" indent="-508000" defTabSz="914400">
              <a:lnSpc>
                <a:spcPct val="90000"/>
              </a:lnSpc>
              <a:buFont typeface="Arial" panose="020B0604020202020204" pitchFamily="34" charset="0"/>
              <a:buChar char="•"/>
            </a:pPr>
            <a:r>
              <a:rPr lang="en-US" sz="4000" dirty="0">
                <a:solidFill>
                  <a:schemeClr val="tx1"/>
                </a:solidFill>
                <a:latin typeface="+mn-lt"/>
              </a:rPr>
              <a:t>Provide parents with oral and written communications in a language they understand</a:t>
            </a:r>
          </a:p>
          <a:p>
            <a:pPr marL="1100138" lvl="1" indent="-508000" defTabSz="914400">
              <a:lnSpc>
                <a:spcPct val="90000"/>
              </a:lnSpc>
              <a:buFont typeface="Arial" panose="020B0604020202020204" pitchFamily="34" charset="0"/>
              <a:buChar char="•"/>
            </a:pPr>
            <a:r>
              <a:rPr lang="en-US" sz="4000" dirty="0">
                <a:solidFill>
                  <a:schemeClr val="tx1"/>
                </a:solidFill>
                <a:latin typeface="+mn-lt"/>
              </a:rPr>
              <a:t>Explain student’s status and EL program options to parents</a:t>
            </a:r>
          </a:p>
          <a:p>
            <a:pPr marL="1100138" lvl="1" indent="-508000" defTabSz="914400">
              <a:lnSpc>
                <a:spcPct val="90000"/>
              </a:lnSpc>
              <a:buFont typeface="Arial" panose="020B0604020202020204" pitchFamily="34" charset="0"/>
              <a:buChar char="•"/>
            </a:pPr>
            <a:r>
              <a:rPr lang="en-US" sz="4000" dirty="0">
                <a:solidFill>
                  <a:schemeClr val="tx1"/>
                </a:solidFill>
                <a:latin typeface="+mn-lt"/>
              </a:rPr>
              <a:t>Involve parents in school decision-making and their child’s education</a:t>
            </a:r>
          </a:p>
          <a:p>
            <a:pPr marL="2263140" lvl="2" indent="-228600" defTabSz="914400">
              <a:lnSpc>
                <a:spcPct val="90000"/>
              </a:lnSpc>
              <a:buFont typeface="Arial" panose="020B0604020202020204" pitchFamily="34" charset="0"/>
              <a:buChar char="•"/>
            </a:pPr>
            <a:endParaRPr lang="en-US" sz="3700" dirty="0">
              <a:solidFill>
                <a:schemeClr val="tx1"/>
              </a:solidFill>
              <a:latin typeface="+mn-lt"/>
            </a:endParaRPr>
          </a:p>
          <a:p>
            <a:pPr marL="2263140" lvl="2" indent="-228600" defTabSz="914400">
              <a:lnSpc>
                <a:spcPct val="90000"/>
              </a:lnSpc>
              <a:buFont typeface="Arial" panose="020B0604020202020204" pitchFamily="34" charset="0"/>
              <a:buChar char="•"/>
            </a:pPr>
            <a:endParaRPr lang="en-US" sz="3700" dirty="0">
              <a:solidFill>
                <a:schemeClr val="tx1"/>
              </a:solidFill>
              <a:latin typeface="+mn-lt"/>
            </a:endParaRPr>
          </a:p>
          <a:p>
            <a:pPr marL="2766060" lvl="3" indent="-228600" defTabSz="914400">
              <a:lnSpc>
                <a:spcPct val="90000"/>
              </a:lnSpc>
              <a:buFont typeface="Arial" panose="020B0604020202020204" pitchFamily="34" charset="0"/>
              <a:buChar char="•"/>
            </a:pPr>
            <a:endParaRPr lang="en-US" sz="3700" dirty="0">
              <a:solidFill>
                <a:schemeClr val="tx1"/>
              </a:solidFill>
              <a:latin typeface="+mn-lt"/>
            </a:endParaRPr>
          </a:p>
          <a:p>
            <a:pPr marL="1485900" lvl="1" indent="-228600" defTabSz="914400">
              <a:lnSpc>
                <a:spcPct val="90000"/>
              </a:lnSpc>
              <a:buFont typeface="Arial" panose="020B0604020202020204" pitchFamily="34" charset="0"/>
              <a:buChar char="•"/>
            </a:pPr>
            <a:endParaRPr lang="en-US" sz="3700" dirty="0">
              <a:solidFill>
                <a:schemeClr val="tx1"/>
              </a:solidFill>
              <a:latin typeface="+mn-lt"/>
            </a:endParaRPr>
          </a:p>
          <a:p>
            <a:pPr indent="-228600" defTabSz="914400">
              <a:lnSpc>
                <a:spcPct val="90000"/>
              </a:lnSpc>
              <a:buFont typeface="Arial" panose="020B0604020202020204" pitchFamily="34" charset="0"/>
              <a:buChar char="•"/>
            </a:pPr>
            <a:endParaRPr lang="en-US" sz="3700" dirty="0">
              <a:solidFill>
                <a:schemeClr val="tx1"/>
              </a:solidFill>
              <a:latin typeface="+mn-lt"/>
            </a:endParaRPr>
          </a:p>
        </p:txBody>
      </p:sp>
      <p:pic>
        <p:nvPicPr>
          <p:cNvPr id="6" name="Graphic 5">
            <a:extLst>
              <a:ext uri="{FF2B5EF4-FFF2-40B4-BE49-F238E27FC236}">
                <a16:creationId xmlns:a16="http://schemas.microsoft.com/office/drawing/2014/main" id="{68D2BAFF-8DCC-1846-8F41-0F57B84522BF}"/>
              </a:ext>
              <a:ext uri="{C183D7F6-B498-43B3-948B-1728B52AA6E4}">
                <adec:decorative xmlns:adec="http://schemas.microsoft.com/office/drawing/2017/decorative" val="1"/>
              </a:ext>
            </a:extLst>
          </p:cNvPr>
          <p:cNvPicPr>
            <a:picLocks noChangeAspect="1"/>
          </p:cNvPicPr>
          <p:nvPr/>
        </p:nvPicPr>
        <p:blipFill>
          <a:blip r:embed="rId3">
            <a:duotone>
              <a:schemeClr val="accent3">
                <a:shade val="45000"/>
                <a:satMod val="135000"/>
              </a:schemeClr>
              <a:prstClr val="white"/>
            </a:duotone>
            <a:extLst>
              <a:ext uri="{96DAC541-7B7A-43D3-8B79-37D633B846F1}">
                <asvg:svgBlip xmlns:asvg="http://schemas.microsoft.com/office/drawing/2016/SVG/main" r:embed="rId4"/>
              </a:ext>
            </a:extLst>
          </a:blip>
          <a:stretch>
            <a:fillRect/>
          </a:stretch>
        </p:blipFill>
        <p:spPr>
          <a:xfrm>
            <a:off x="9857418" y="1268921"/>
            <a:ext cx="914400" cy="914400"/>
          </a:xfrm>
          <a:prstGeom prst="rect">
            <a:avLst/>
          </a:prstGeom>
        </p:spPr>
      </p:pic>
    </p:spTree>
    <p:extLst>
      <p:ext uri="{BB962C8B-B14F-4D97-AF65-F5344CB8AC3E}">
        <p14:creationId xmlns:p14="http://schemas.microsoft.com/office/powerpoint/2010/main" val="2323885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Monitoring Vehicles </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554182" y="3297989"/>
            <a:ext cx="23832993" cy="8732086"/>
          </a:xfrm>
        </p:spPr>
        <p:txBody>
          <a:bodyPr vert="horz" lIns="91440" tIns="45720" rIns="91440" bIns="45720" rtlCol="0">
            <a:noAutofit/>
          </a:bodyPr>
          <a:lstStyle/>
          <a:p>
            <a:pPr marL="342900" defTabSz="914400">
              <a:lnSpc>
                <a:spcPct val="90000"/>
              </a:lnSpc>
            </a:pPr>
            <a:r>
              <a:rPr lang="en-US" sz="4000" dirty="0">
                <a:latin typeface="+mn-lt"/>
              </a:rPr>
              <a:t>Monitoring Vehicles</a:t>
            </a:r>
          </a:p>
          <a:p>
            <a:pPr marL="479425" lvl="1" indent="0" defTabSz="914400">
              <a:lnSpc>
                <a:spcPct val="90000"/>
              </a:lnSpc>
              <a:buNone/>
            </a:pPr>
            <a:r>
              <a:rPr lang="en-US" sz="3800" b="1" dirty="0">
                <a:solidFill>
                  <a:schemeClr val="tx1"/>
                </a:solidFill>
                <a:latin typeface="+mn-lt"/>
              </a:rPr>
              <a:t>Annual Review/Report</a:t>
            </a:r>
          </a:p>
          <a:p>
            <a:pPr marL="1720850" lvl="2" indent="-565150" defTabSz="914400">
              <a:lnSpc>
                <a:spcPct val="90000"/>
              </a:lnSpc>
              <a:buFont typeface="Arial" panose="020B0604020202020204" pitchFamily="34" charset="0"/>
              <a:buChar char="•"/>
            </a:pPr>
            <a:r>
              <a:rPr lang="en-US" sz="3800" dirty="0">
                <a:solidFill>
                  <a:schemeClr val="tx1"/>
                </a:solidFill>
                <a:latin typeface="+mn-lt"/>
              </a:rPr>
              <a:t>Enrollment data compared to neighboring district schools</a:t>
            </a:r>
          </a:p>
          <a:p>
            <a:pPr marL="1720850" lvl="2" indent="-565150" defTabSz="914400">
              <a:lnSpc>
                <a:spcPct val="90000"/>
              </a:lnSpc>
              <a:buFont typeface="Arial" panose="020B0604020202020204" pitchFamily="34" charset="0"/>
              <a:buChar char="•"/>
            </a:pPr>
            <a:r>
              <a:rPr lang="en-US" sz="3800" dirty="0">
                <a:solidFill>
                  <a:schemeClr val="tx1"/>
                </a:solidFill>
                <a:latin typeface="+mn-lt"/>
              </a:rPr>
              <a:t>Achievement for English language learners</a:t>
            </a:r>
          </a:p>
          <a:p>
            <a:pPr marL="1720850" lvl="2" indent="-565150" defTabSz="914400">
              <a:lnSpc>
                <a:spcPct val="90000"/>
              </a:lnSpc>
              <a:buFont typeface="Arial" panose="020B0604020202020204" pitchFamily="34" charset="0"/>
              <a:buChar char="•"/>
            </a:pPr>
            <a:r>
              <a:rPr lang="en-US" sz="3800" dirty="0">
                <a:solidFill>
                  <a:schemeClr val="tx1"/>
                </a:solidFill>
                <a:latin typeface="+mn-lt"/>
              </a:rPr>
              <a:t>Compliance review</a:t>
            </a:r>
          </a:p>
          <a:p>
            <a:pPr marL="479425" lvl="1" indent="0" defTabSz="914400">
              <a:lnSpc>
                <a:spcPct val="90000"/>
              </a:lnSpc>
              <a:buNone/>
            </a:pPr>
            <a:r>
              <a:rPr lang="en-US" sz="3800" b="1" dirty="0">
                <a:solidFill>
                  <a:schemeClr val="tx1"/>
                </a:solidFill>
                <a:latin typeface="+mn-lt"/>
              </a:rPr>
              <a:t>Site Visits</a:t>
            </a:r>
          </a:p>
          <a:p>
            <a:pPr marL="1720850" lvl="2" indent="-565150" defTabSz="914400">
              <a:lnSpc>
                <a:spcPct val="90000"/>
              </a:lnSpc>
              <a:buFont typeface="Arial" panose="020B0604020202020204" pitchFamily="34" charset="0"/>
              <a:buChar char="•"/>
            </a:pPr>
            <a:r>
              <a:rPr lang="en-US" sz="3800" dirty="0">
                <a:solidFill>
                  <a:schemeClr val="tx1"/>
                </a:solidFill>
                <a:latin typeface="+mn-lt"/>
              </a:rPr>
              <a:t>Instruction for English learners is evidence based</a:t>
            </a:r>
          </a:p>
          <a:p>
            <a:pPr marL="534987" lvl="1" indent="0" defTabSz="914400">
              <a:lnSpc>
                <a:spcPct val="90000"/>
              </a:lnSpc>
              <a:buNone/>
            </a:pPr>
            <a:r>
              <a:rPr lang="en-US" sz="3800" b="1" dirty="0">
                <a:solidFill>
                  <a:schemeClr val="tx1"/>
                </a:solidFill>
                <a:latin typeface="+mn-lt"/>
              </a:rPr>
              <a:t>Desktop Monitoring</a:t>
            </a:r>
          </a:p>
          <a:p>
            <a:pPr marL="1663700" lvl="2" indent="-508000" defTabSz="914400">
              <a:lnSpc>
                <a:spcPct val="90000"/>
              </a:lnSpc>
              <a:buFont typeface="Arial" panose="020B0604020202020204" pitchFamily="34" charset="0"/>
              <a:buChar char="•"/>
            </a:pPr>
            <a:r>
              <a:rPr lang="en-US" sz="3800" dirty="0">
                <a:solidFill>
                  <a:schemeClr val="tx1"/>
                </a:solidFill>
                <a:latin typeface="+mn-lt"/>
              </a:rPr>
              <a:t>Enrollment data, Progress monitoring review</a:t>
            </a:r>
          </a:p>
          <a:p>
            <a:pPr marL="534987" lvl="1" indent="0" defTabSz="914400">
              <a:lnSpc>
                <a:spcPct val="90000"/>
              </a:lnSpc>
              <a:buNone/>
            </a:pPr>
            <a:r>
              <a:rPr lang="en-US" sz="3800" b="1" dirty="0">
                <a:solidFill>
                  <a:schemeClr val="tx1"/>
                </a:solidFill>
                <a:latin typeface="+mn-lt"/>
              </a:rPr>
              <a:t>Renewal Application</a:t>
            </a:r>
          </a:p>
          <a:p>
            <a:pPr marL="1720850" lvl="2" indent="-565150" defTabSz="914400">
              <a:lnSpc>
                <a:spcPct val="90000"/>
              </a:lnSpc>
              <a:buFont typeface="Arial" panose="020B0604020202020204" pitchFamily="34" charset="0"/>
              <a:buChar char="•"/>
            </a:pPr>
            <a:r>
              <a:rPr lang="en-US" sz="3800" dirty="0">
                <a:solidFill>
                  <a:schemeClr val="tx1"/>
                </a:solidFill>
                <a:latin typeface="+mn-lt"/>
              </a:rPr>
              <a:t>Review of enrollment, achievement, and compliance throughout the term of the charter </a:t>
            </a:r>
          </a:p>
          <a:p>
            <a:pPr marL="2034540" lvl="2" indent="0" defTabSz="914400">
              <a:lnSpc>
                <a:spcPct val="90000"/>
              </a:lnSpc>
              <a:buNone/>
            </a:pPr>
            <a:endParaRPr lang="en-US" sz="3800" dirty="0">
              <a:solidFill>
                <a:schemeClr val="tx1"/>
              </a:solidFill>
              <a:latin typeface="+mn-lt"/>
            </a:endParaRPr>
          </a:p>
          <a:p>
            <a:pPr marL="2766060" lvl="3" indent="-228600" defTabSz="914400">
              <a:lnSpc>
                <a:spcPct val="90000"/>
              </a:lnSpc>
              <a:buFont typeface="Arial" panose="020B0604020202020204" pitchFamily="34" charset="0"/>
              <a:buChar char="•"/>
            </a:pPr>
            <a:endParaRPr lang="en-US" sz="3800" dirty="0">
              <a:solidFill>
                <a:schemeClr val="tx1"/>
              </a:solidFill>
              <a:latin typeface="+mn-lt"/>
            </a:endParaRPr>
          </a:p>
          <a:p>
            <a:pPr marL="1485900" lvl="1" indent="-228600" defTabSz="914400">
              <a:lnSpc>
                <a:spcPct val="90000"/>
              </a:lnSpc>
              <a:buFont typeface="Arial" panose="020B0604020202020204" pitchFamily="34" charset="0"/>
              <a:buChar char="•"/>
            </a:pPr>
            <a:endParaRPr lang="en-US" sz="3800" dirty="0">
              <a:solidFill>
                <a:schemeClr val="tx1"/>
              </a:solidFill>
              <a:latin typeface="+mn-lt"/>
            </a:endParaRPr>
          </a:p>
          <a:p>
            <a:pPr indent="-228600" defTabSz="914400">
              <a:lnSpc>
                <a:spcPct val="90000"/>
              </a:lnSpc>
              <a:buFont typeface="Arial" panose="020B0604020202020204" pitchFamily="34" charset="0"/>
              <a:buChar char="•"/>
            </a:pPr>
            <a:endParaRPr lang="en-US" dirty="0">
              <a:solidFill>
                <a:schemeClr val="tx1"/>
              </a:solidFill>
              <a:latin typeface="+mn-lt"/>
            </a:endParaRPr>
          </a:p>
        </p:txBody>
      </p:sp>
    </p:spTree>
    <p:extLst>
      <p:ext uri="{BB962C8B-B14F-4D97-AF65-F5344CB8AC3E}">
        <p14:creationId xmlns:p14="http://schemas.microsoft.com/office/powerpoint/2010/main" val="3787902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dirty="0">
                <a:latin typeface="+mj-lt"/>
              </a:rPr>
              <a:t>Questions? Reactions? Ideas?</a:t>
            </a:r>
          </a:p>
        </p:txBody>
      </p:sp>
      <p:pic>
        <p:nvPicPr>
          <p:cNvPr id="6" name="Picture 5">
            <a:extLst>
              <a:ext uri="{FF2B5EF4-FFF2-40B4-BE49-F238E27FC236}">
                <a16:creationId xmlns:a16="http://schemas.microsoft.com/office/drawing/2014/main" id="{D4AB6D6B-67F1-F94E-A07A-12460E4E06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normAutofit fontScale="90000"/>
          </a:bodyPr>
          <a:lstStyle/>
          <a:p>
            <a:r>
              <a:rPr lang="en-US" dirty="0"/>
              <a:t>Ensuring Compliance for English Learners</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226300"/>
            <a:ext cx="21277862" cy="3000958"/>
          </a:xfrm>
        </p:spPr>
        <p:txBody>
          <a:bodyPr/>
          <a:lstStyle/>
          <a:p>
            <a:r>
              <a:rPr lang="en-US" dirty="0"/>
              <a:t>Colorado Authorizer Bootcamp </a:t>
            </a:r>
          </a:p>
        </p:txBody>
      </p:sp>
    </p:spTree>
    <p:extLst>
      <p:ext uri="{BB962C8B-B14F-4D97-AF65-F5344CB8AC3E}">
        <p14:creationId xmlns:p14="http://schemas.microsoft.com/office/powerpoint/2010/main" val="1322460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8" y="3383280"/>
            <a:ext cx="10776407" cy="5010118"/>
          </a:xfrm>
        </p:spPr>
        <p:txBody>
          <a:bodyPr vert="horz" lIns="91440" tIns="45720" rIns="91440" bIns="45720" rtlCol="0">
            <a:normAutofit/>
          </a:bodyPr>
          <a:lstStyle/>
          <a:p>
            <a:pPr marL="422275" indent="-395288" defTabSz="914400">
              <a:lnSpc>
                <a:spcPct val="110000"/>
              </a:lnSpc>
              <a:buFont typeface="Arial" panose="020B0604020202020204" pitchFamily="34" charset="0"/>
              <a:buChar char="•"/>
            </a:pPr>
            <a:r>
              <a:rPr lang="en-US" dirty="0">
                <a:latin typeface="+mn-lt"/>
              </a:rPr>
              <a:t>The Role of the Authorizer</a:t>
            </a:r>
          </a:p>
          <a:p>
            <a:pPr marL="422275" indent="-395288" defTabSz="914400">
              <a:lnSpc>
                <a:spcPct val="110000"/>
              </a:lnSpc>
              <a:buFont typeface="Arial" panose="020B0604020202020204" pitchFamily="34" charset="0"/>
              <a:buChar char="•"/>
            </a:pPr>
            <a:r>
              <a:rPr lang="en-US" dirty="0">
                <a:latin typeface="+mn-lt"/>
              </a:rPr>
              <a:t>Case Study</a:t>
            </a:r>
          </a:p>
          <a:p>
            <a:pPr marL="422275" indent="-395288" defTabSz="914400">
              <a:lnSpc>
                <a:spcPct val="110000"/>
              </a:lnSpc>
              <a:buFont typeface="Arial" panose="020B0604020202020204" pitchFamily="34" charset="0"/>
              <a:buChar char="•"/>
            </a:pPr>
            <a:r>
              <a:rPr lang="en-US" dirty="0">
                <a:latin typeface="+mn-lt"/>
              </a:rPr>
              <a:t>Oversight and Monitoring </a:t>
            </a:r>
          </a:p>
          <a:p>
            <a:pPr marL="422275" indent="-395288" defTabSz="914400">
              <a:lnSpc>
                <a:spcPct val="110000"/>
              </a:lnSpc>
              <a:buFont typeface="Arial" panose="020B0604020202020204" pitchFamily="34" charset="0"/>
              <a:buChar char="•"/>
            </a:pPr>
            <a:r>
              <a:rPr lang="en-US" dirty="0">
                <a:latin typeface="+mn-lt"/>
              </a:rPr>
              <a:t>Monitoring Vehicles </a:t>
            </a:r>
          </a:p>
        </p:txBody>
      </p:sp>
      <p:pic>
        <p:nvPicPr>
          <p:cNvPr id="5" name="Picture 4">
            <a:extLst>
              <a:ext uri="{FF2B5EF4-FFF2-40B4-BE49-F238E27FC236}">
                <a16:creationId xmlns:a16="http://schemas.microsoft.com/office/drawing/2014/main" id="{1CDD5A7B-6C94-C347-89A8-47D3C9F49D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2715823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381376"/>
            <a:ext cx="10788126" cy="8702676"/>
          </a:xfrm>
        </p:spPr>
        <p:txBody>
          <a:bodyPr vert="horz" lIns="91440" tIns="45720" rIns="91440" bIns="45720" rtlCol="0">
            <a:normAutofit/>
          </a:bodyPr>
          <a:lstStyle/>
          <a:p>
            <a:pPr marL="84138" defTabSz="914400">
              <a:lnSpc>
                <a:spcPct val="110000"/>
              </a:lnSpc>
            </a:pPr>
            <a:r>
              <a:rPr lang="en-US" sz="4000" b="0" dirty="0">
                <a:latin typeface="+mn-lt"/>
              </a:rPr>
              <a:t>Authorizers will have a better understanding of their role in ensuring English language learners are served effectively during key stages of the authorization process.</a:t>
            </a: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052504" y="1362456"/>
            <a:ext cx="7477542" cy="4697463"/>
          </a:xfrm>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Role of the Authorizer</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p:txBody>
          <a:bodyPr vert="horz" lIns="91440" tIns="45720" rIns="91440" bIns="45720" rtlCol="0" anchor="t" anchorCtr="0">
            <a:noAutofit/>
          </a:bodyPr>
          <a:lstStyle/>
          <a:p>
            <a:pPr marL="342900" defTabSz="914400">
              <a:lnSpc>
                <a:spcPct val="90000"/>
              </a:lnSpc>
            </a:pPr>
            <a:r>
              <a:rPr lang="en-US" sz="4000" b="0" dirty="0">
                <a:latin typeface="+mn-lt"/>
              </a:rPr>
              <a:t>Identify who is responsible for English learner education in the district.</a:t>
            </a:r>
          </a:p>
          <a:p>
            <a:pPr marL="342900" defTabSz="914400">
              <a:lnSpc>
                <a:spcPct val="90000"/>
              </a:lnSpc>
            </a:pPr>
            <a:r>
              <a:rPr lang="en-US" sz="4000" b="0" dirty="0">
                <a:latin typeface="+mn-lt"/>
              </a:rPr>
              <a:t>Questions to Ask</a:t>
            </a:r>
          </a:p>
          <a:p>
            <a:pPr marL="1485900" lvl="1" indent="-555625" defTabSz="914400">
              <a:lnSpc>
                <a:spcPct val="90000"/>
              </a:lnSpc>
              <a:buFont typeface="Arial" panose="020B0604020202020204" pitchFamily="34" charset="0"/>
              <a:buChar char="•"/>
            </a:pPr>
            <a:r>
              <a:rPr lang="en-US" sz="4000" b="0" dirty="0">
                <a:solidFill>
                  <a:schemeClr val="tx1"/>
                </a:solidFill>
                <a:latin typeface="+mn-lt"/>
              </a:rPr>
              <a:t>Who is the English learner director/lead in the district?</a:t>
            </a:r>
          </a:p>
          <a:p>
            <a:pPr marL="1485900" lvl="1" indent="-555625" defTabSz="914400">
              <a:lnSpc>
                <a:spcPct val="90000"/>
              </a:lnSpc>
              <a:buFont typeface="Arial" panose="020B0604020202020204" pitchFamily="34" charset="0"/>
              <a:buChar char="•"/>
            </a:pPr>
            <a:r>
              <a:rPr lang="en-US" sz="4000" dirty="0">
                <a:solidFill>
                  <a:schemeClr val="tx1"/>
                </a:solidFill>
                <a:latin typeface="+mn-lt"/>
              </a:rPr>
              <a:t>How is funding distributed and administered?</a:t>
            </a:r>
          </a:p>
          <a:p>
            <a:pPr marL="1485900" lvl="1" indent="-555625" defTabSz="914400">
              <a:lnSpc>
                <a:spcPct val="90000"/>
              </a:lnSpc>
              <a:buFont typeface="Arial" panose="020B0604020202020204" pitchFamily="34" charset="0"/>
              <a:buChar char="•"/>
            </a:pPr>
            <a:r>
              <a:rPr lang="en-US" sz="4000" b="0" dirty="0">
                <a:solidFill>
                  <a:schemeClr val="tx1"/>
                </a:solidFill>
                <a:latin typeface="+mn-lt"/>
              </a:rPr>
              <a:t>How is responsibility for oversight shared between the English learner lead and the charter school office?</a:t>
            </a:r>
          </a:p>
          <a:p>
            <a:pPr marL="571500" indent="-228600" defTabSz="914400">
              <a:lnSpc>
                <a:spcPct val="90000"/>
              </a:lnSpc>
              <a:buFont typeface="Arial" panose="020B0604020202020204" pitchFamily="34" charset="0"/>
              <a:buChar char="•"/>
            </a:pPr>
            <a:endParaRPr lang="en-US" sz="4400" b="0" dirty="0">
              <a:solidFill>
                <a:schemeClr val="tx1"/>
              </a:solidFill>
            </a:endParaRPr>
          </a:p>
          <a:p>
            <a:pPr marL="571500" indent="-228600" defTabSz="914400">
              <a:lnSpc>
                <a:spcPct val="90000"/>
              </a:lnSpc>
              <a:buFont typeface="Arial" panose="020B0604020202020204" pitchFamily="34" charset="0"/>
              <a:buChar char="•"/>
            </a:pPr>
            <a:endParaRPr lang="en-US" sz="4400" b="0" dirty="0">
              <a:solidFill>
                <a:schemeClr val="tx1"/>
              </a:solidFill>
              <a:latin typeface="+mn-lt"/>
            </a:endParaRPr>
          </a:p>
          <a:p>
            <a:pPr marL="342900" defTabSz="914400">
              <a:lnSpc>
                <a:spcPct val="90000"/>
              </a:lnSpc>
            </a:pPr>
            <a:endParaRPr lang="en-US" sz="4400" b="0" dirty="0">
              <a:solidFill>
                <a:schemeClr val="tx1"/>
              </a:solidFill>
              <a:latin typeface="+mn-lt"/>
            </a:endParaRPr>
          </a:p>
        </p:txBody>
      </p:sp>
    </p:spTree>
    <p:extLst>
      <p:ext uri="{BB962C8B-B14F-4D97-AF65-F5344CB8AC3E}">
        <p14:creationId xmlns:p14="http://schemas.microsoft.com/office/powerpoint/2010/main" val="32860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C5D268-99B6-8943-9F95-578BA62FA0CA}"/>
              </a:ext>
            </a:extLst>
          </p:cNvPr>
          <p:cNvSpPr>
            <a:spLocks noGrp="1"/>
          </p:cNvSpPr>
          <p:nvPr>
            <p:ph type="title"/>
          </p:nvPr>
        </p:nvSpPr>
        <p:spPr/>
        <p:txBody>
          <a:bodyPr/>
          <a:lstStyle/>
          <a:p>
            <a:r>
              <a:rPr lang="en-US" dirty="0">
                <a:latin typeface="+mj-lt"/>
              </a:rPr>
              <a:t>Responsibilities of the District</a:t>
            </a:r>
          </a:p>
        </p:txBody>
      </p:sp>
      <p:sp>
        <p:nvSpPr>
          <p:cNvPr id="2" name="Content Placeholder 1">
            <a:extLst>
              <a:ext uri="{FF2B5EF4-FFF2-40B4-BE49-F238E27FC236}">
                <a16:creationId xmlns:a16="http://schemas.microsoft.com/office/drawing/2014/main" id="{2A00F5E7-8161-9640-8E46-08FFCAF4501B}"/>
              </a:ext>
            </a:extLst>
          </p:cNvPr>
          <p:cNvSpPr>
            <a:spLocks noGrp="1"/>
          </p:cNvSpPr>
          <p:nvPr>
            <p:ph sz="quarter" idx="13"/>
          </p:nvPr>
        </p:nvSpPr>
        <p:spPr/>
        <p:txBody>
          <a:bodyPr/>
          <a:lstStyle/>
          <a:p>
            <a:pPr>
              <a:spcBef>
                <a:spcPts val="0"/>
              </a:spcBef>
              <a:spcAft>
                <a:spcPts val="0"/>
              </a:spcAft>
            </a:pPr>
            <a:r>
              <a:rPr lang="en-US" dirty="0">
                <a:latin typeface="+mn-lt"/>
              </a:rPr>
              <a:t>English Language Proficiency Act, C.R.S. 22-24-104-English Language Proficiency Act</a:t>
            </a:r>
          </a:p>
          <a:p>
            <a:pPr marL="1485900" lvl="1" indent="-571500">
              <a:buFont typeface="Arial" panose="020B0604020202020204" pitchFamily="34" charset="0"/>
              <a:buChar char="•"/>
            </a:pPr>
            <a:r>
              <a:rPr lang="en-US" sz="3800" dirty="0">
                <a:latin typeface="+mn-lt"/>
              </a:rPr>
              <a:t>Identify English learners according to state guidance</a:t>
            </a:r>
          </a:p>
          <a:p>
            <a:pPr marL="1485900" lvl="1" indent="-571500">
              <a:buFont typeface="Arial" panose="020B0604020202020204" pitchFamily="34" charset="0"/>
              <a:buChar char="•"/>
            </a:pPr>
            <a:r>
              <a:rPr lang="en-US" sz="3800" dirty="0">
                <a:latin typeface="+mn-lt"/>
              </a:rPr>
              <a:t>Report the numbers and proficiency levels of English learners in the district and the number of ELs who have exited from the program</a:t>
            </a:r>
          </a:p>
          <a:p>
            <a:pPr marL="1485900" lvl="1" indent="-571500">
              <a:buFont typeface="Arial" panose="020B0604020202020204" pitchFamily="34" charset="0"/>
              <a:buChar char="•"/>
            </a:pPr>
            <a:r>
              <a:rPr lang="en-US" sz="3800" dirty="0">
                <a:latin typeface="+mn-lt"/>
              </a:rPr>
              <a:t>Provide evidence-based English language development programs for English learners while also providing access to grade-level content</a:t>
            </a:r>
          </a:p>
          <a:p>
            <a:pPr marL="1485900" lvl="1" indent="-571500">
              <a:buFont typeface="Arial" panose="020B0604020202020204" pitchFamily="34" charset="0"/>
              <a:buChar char="•"/>
            </a:pPr>
            <a:r>
              <a:rPr lang="en-US" sz="3800" dirty="0">
                <a:latin typeface="+mn-lt"/>
              </a:rPr>
              <a:t>Provide professional development to all staff members supporting English learners</a:t>
            </a:r>
            <a:endParaRPr lang="en-US" sz="3800" dirty="0">
              <a:solidFill>
                <a:schemeClr val="tx1"/>
              </a:solidFill>
            </a:endParaRPr>
          </a:p>
          <a:p>
            <a:pPr marL="1485900" lvl="1" indent="-571500">
              <a:buFont typeface="Arial" panose="020B0604020202020204" pitchFamily="34" charset="0"/>
              <a:buChar char="•"/>
            </a:pPr>
            <a:endParaRPr lang="en-US" dirty="0">
              <a:solidFill>
                <a:schemeClr val="tx1"/>
              </a:solidFill>
            </a:endParaRPr>
          </a:p>
          <a:p>
            <a:pPr marL="1485900" lvl="1" indent="-571500">
              <a:buFont typeface="Arial" panose="020B0604020202020204" pitchFamily="34" charset="0"/>
              <a:buChar char="•"/>
            </a:pPr>
            <a:endParaRPr lang="en-US" dirty="0">
              <a:solidFill>
                <a:schemeClr val="tx1"/>
              </a:solidFill>
            </a:endParaRPr>
          </a:p>
          <a:p>
            <a:pPr marL="1485900" lvl="1" indent="-571500">
              <a:buFont typeface="Arial" panose="020B0604020202020204" pitchFamily="34" charset="0"/>
              <a:buChar char="•"/>
            </a:pPr>
            <a:endParaRPr lang="en-US" dirty="0">
              <a:solidFill>
                <a:schemeClr val="tx1"/>
              </a:solidFill>
            </a:endParaRPr>
          </a:p>
          <a:p>
            <a:pPr marL="1485900" lvl="1" indent="-571500">
              <a:buFont typeface="Arial" panose="020B0604020202020204" pitchFamily="34" charset="0"/>
              <a:buChar char="•"/>
            </a:pPr>
            <a:endParaRPr lang="en-US" dirty="0">
              <a:solidFill>
                <a:schemeClr val="tx1"/>
              </a:solidFill>
            </a:endParaRPr>
          </a:p>
          <a:p>
            <a:pPr marL="1485900" lvl="1" indent="-571500">
              <a:buFont typeface="Arial" panose="020B0604020202020204" pitchFamily="34" charset="0"/>
              <a:buChar char="•"/>
            </a:pPr>
            <a:endParaRPr lang="en-US" dirty="0"/>
          </a:p>
          <a:p>
            <a:pPr marL="1485900" lvl="1" indent="-571500">
              <a:buFont typeface="Arial" panose="020B0604020202020204" pitchFamily="34" charset="0"/>
              <a:buChar char="•"/>
            </a:pPr>
            <a:endParaRPr lang="en-US" dirty="0"/>
          </a:p>
          <a:p>
            <a:pPr marL="1485900" lvl="1" indent="-571500">
              <a:buFont typeface="Arial" panose="020B0604020202020204" pitchFamily="34" charset="0"/>
              <a:buChar char="•"/>
            </a:pPr>
            <a:endParaRPr lang="en-US" dirty="0"/>
          </a:p>
        </p:txBody>
      </p:sp>
      <p:pic>
        <p:nvPicPr>
          <p:cNvPr id="5" name="Graphic 4" descr="A chat icon indicating a question for discussion will be put into the chat.">
            <a:extLst>
              <a:ext uri="{FF2B5EF4-FFF2-40B4-BE49-F238E27FC236}">
                <a16:creationId xmlns:a16="http://schemas.microsoft.com/office/drawing/2014/main" id="{9F6D6634-9DBB-A544-9677-5F96F81195C2}"/>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852649" y="12075777"/>
            <a:ext cx="1429818" cy="1429818"/>
          </a:xfrm>
          <a:prstGeom prst="rect">
            <a:avLst/>
          </a:prstGeom>
        </p:spPr>
      </p:pic>
    </p:spTree>
    <p:extLst>
      <p:ext uri="{BB962C8B-B14F-4D97-AF65-F5344CB8AC3E}">
        <p14:creationId xmlns:p14="http://schemas.microsoft.com/office/powerpoint/2010/main" val="3278668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6983-2008-CF4B-AFC6-DE5318736AAE}"/>
              </a:ext>
            </a:extLst>
          </p:cNvPr>
          <p:cNvSpPr>
            <a:spLocks noGrp="1"/>
          </p:cNvSpPr>
          <p:nvPr>
            <p:ph type="title"/>
          </p:nvPr>
        </p:nvSpPr>
        <p:spPr/>
        <p:txBody>
          <a:bodyPr/>
          <a:lstStyle/>
          <a:p>
            <a:r>
              <a:rPr lang="en-US" dirty="0"/>
              <a:t>Case Study</a:t>
            </a:r>
          </a:p>
        </p:txBody>
      </p:sp>
      <p:sp>
        <p:nvSpPr>
          <p:cNvPr id="3" name="Content Placeholder 2">
            <a:extLst>
              <a:ext uri="{FF2B5EF4-FFF2-40B4-BE49-F238E27FC236}">
                <a16:creationId xmlns:a16="http://schemas.microsoft.com/office/drawing/2014/main" id="{62B5F8B4-EB09-6541-AF3C-23A34945A64A}"/>
              </a:ext>
            </a:extLst>
          </p:cNvPr>
          <p:cNvSpPr>
            <a:spLocks noGrp="1"/>
          </p:cNvSpPr>
          <p:nvPr>
            <p:ph sz="quarter" idx="13"/>
          </p:nvPr>
        </p:nvSpPr>
        <p:spPr>
          <a:xfrm>
            <a:off x="10012680" y="1363697"/>
            <a:ext cx="12416246" cy="11180727"/>
          </a:xfrm>
        </p:spPr>
        <p:txBody>
          <a:bodyPr/>
          <a:lstStyle/>
          <a:p>
            <a:r>
              <a:rPr lang="en-US" sz="4000" b="0" dirty="0">
                <a:latin typeface="+mn-lt"/>
              </a:rPr>
              <a:t>Apple Academy is a school in your portfolio that recently enrolled a third-grade student who is monolingual in Arabic. Apple Academy does not have an ELD specialist and places the student in a class where the teacher utilizes sheltered content teaching. The teacher also sets the student up with an online program to learn English. </a:t>
            </a:r>
          </a:p>
          <a:p>
            <a:pPr marL="571500" indent="-571500">
              <a:buFont typeface="Arial" panose="020B0604020202020204" pitchFamily="34" charset="0"/>
              <a:buChar char="•"/>
            </a:pPr>
            <a:r>
              <a:rPr lang="en-US" sz="4000" b="0" dirty="0">
                <a:latin typeface="+mn-lt"/>
              </a:rPr>
              <a:t>To what extent is the school meeting the needs of this student? </a:t>
            </a:r>
          </a:p>
          <a:p>
            <a:pPr marL="571500" indent="-571500">
              <a:buFont typeface="Arial" panose="020B0604020202020204" pitchFamily="34" charset="0"/>
              <a:buChar char="•"/>
            </a:pPr>
            <a:r>
              <a:rPr lang="en-US" sz="4000" b="0" dirty="0">
                <a:latin typeface="+mn-lt"/>
              </a:rPr>
              <a:t>How might you leverage your district EL department to better support this school in meeting the needs of this student?</a:t>
            </a:r>
          </a:p>
          <a:p>
            <a:pPr marL="571500" indent="-571500">
              <a:buFont typeface="Arial" panose="020B0604020202020204" pitchFamily="34" charset="0"/>
              <a:buChar char="•"/>
            </a:pPr>
            <a:r>
              <a:rPr lang="en-US" sz="4000" b="0" dirty="0">
                <a:latin typeface="+mn-lt"/>
              </a:rPr>
              <a:t>What should your role as the authorizer be in this situation? </a:t>
            </a:r>
          </a:p>
          <a:p>
            <a:r>
              <a:rPr lang="en-US" dirty="0"/>
              <a:t> </a:t>
            </a:r>
          </a:p>
        </p:txBody>
      </p:sp>
    </p:spTree>
    <p:extLst>
      <p:ext uri="{BB962C8B-B14F-4D97-AF65-F5344CB8AC3E}">
        <p14:creationId xmlns:p14="http://schemas.microsoft.com/office/powerpoint/2010/main" val="1743676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a:xfrm>
            <a:off x="1051560" y="1362456"/>
            <a:ext cx="7477542" cy="4697463"/>
          </a:xfrm>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Oversight and Monitoring</a:t>
            </a:r>
          </a:p>
        </p:txBody>
      </p:sp>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012679" y="1363697"/>
            <a:ext cx="13675995" cy="10384957"/>
          </a:xfrm>
        </p:spPr>
        <p:txBody>
          <a:bodyPr vert="horz" lIns="91440" tIns="45720" rIns="91440" bIns="45720" rtlCol="0" anchor="t" anchorCtr="0">
            <a:normAutofit/>
          </a:bodyPr>
          <a:lstStyle/>
          <a:p>
            <a:pPr marL="1828800" lvl="3" indent="0" defTabSz="914400">
              <a:lnSpc>
                <a:spcPct val="200000"/>
              </a:lnSpc>
              <a:buNone/>
            </a:pPr>
            <a:r>
              <a:rPr lang="en-US" sz="4400" dirty="0">
                <a:solidFill>
                  <a:schemeClr val="tx1"/>
                </a:solidFill>
                <a:latin typeface="+mn-lt"/>
              </a:rPr>
              <a:t>Identification and Placement</a:t>
            </a:r>
          </a:p>
          <a:p>
            <a:pPr marL="1828800" lvl="3" indent="0" defTabSz="914400">
              <a:lnSpc>
                <a:spcPct val="200000"/>
              </a:lnSpc>
              <a:buNone/>
            </a:pPr>
            <a:r>
              <a:rPr lang="en-US" sz="4400" dirty="0">
                <a:solidFill>
                  <a:schemeClr val="tx1"/>
                </a:solidFill>
                <a:latin typeface="+mn-lt"/>
              </a:rPr>
              <a:t>Equal Access to Appropriate Programming</a:t>
            </a:r>
          </a:p>
          <a:p>
            <a:pPr marL="1828800" lvl="3" indent="0" defTabSz="914400">
              <a:lnSpc>
                <a:spcPct val="200000"/>
              </a:lnSpc>
              <a:buNone/>
            </a:pPr>
            <a:r>
              <a:rPr lang="en-US" sz="4400" dirty="0">
                <a:solidFill>
                  <a:schemeClr val="tx1"/>
                </a:solidFill>
                <a:latin typeface="+mn-lt"/>
              </a:rPr>
              <a:t>Redesignation and Monitoring ELs</a:t>
            </a:r>
          </a:p>
          <a:p>
            <a:pPr marL="1828800" lvl="3" indent="0" defTabSz="914400">
              <a:lnSpc>
                <a:spcPct val="200000"/>
              </a:lnSpc>
              <a:buNone/>
            </a:pPr>
            <a:r>
              <a:rPr lang="en-US" sz="4400" dirty="0">
                <a:solidFill>
                  <a:schemeClr val="tx1"/>
                </a:solidFill>
                <a:latin typeface="+mn-lt"/>
              </a:rPr>
              <a:t>Family and Community Engagement</a:t>
            </a:r>
          </a:p>
        </p:txBody>
      </p:sp>
      <p:pic>
        <p:nvPicPr>
          <p:cNvPr id="5" name="Graphic 4" descr="Badge 1 with solid fill">
            <a:extLst>
              <a:ext uri="{FF2B5EF4-FFF2-40B4-BE49-F238E27FC236}">
                <a16:creationId xmlns:a16="http://schemas.microsoft.com/office/drawing/2014/main" id="{1AF2D3D6-3AC6-D349-9A66-164E51ECBB7C}"/>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10782426" y="1767321"/>
            <a:ext cx="914400" cy="914400"/>
          </a:xfrm>
          <a:prstGeom prst="rect">
            <a:avLst/>
          </a:prstGeom>
        </p:spPr>
      </p:pic>
      <p:pic>
        <p:nvPicPr>
          <p:cNvPr id="7" name="Graphic 6" descr="Badge with solid fill">
            <a:extLst>
              <a:ext uri="{FF2B5EF4-FFF2-40B4-BE49-F238E27FC236}">
                <a16:creationId xmlns:a16="http://schemas.microsoft.com/office/drawing/2014/main" id="{59AF1DE7-9C9E-1441-9B5A-05A2A27F1D3C}"/>
              </a:ext>
            </a:extLst>
          </p:cNvPr>
          <p:cNvPicPr>
            <a:picLocks noChangeAspect="1"/>
          </p:cNvPicPr>
          <p:nvPr/>
        </p:nvPicPr>
        <p:blipFill>
          <a:blip r:embed="rId5">
            <a:duotone>
              <a:schemeClr val="accent4">
                <a:shade val="45000"/>
                <a:satMod val="135000"/>
              </a:schemeClr>
              <a:prstClr val="white"/>
            </a:duotone>
            <a:extLst>
              <a:ext uri="{96DAC541-7B7A-43D3-8B79-37D633B846F1}">
                <asvg:svgBlip xmlns:asvg="http://schemas.microsoft.com/office/drawing/2016/SVG/main" r:embed="rId6"/>
              </a:ext>
            </a:extLst>
          </a:blip>
          <a:stretch>
            <a:fillRect/>
          </a:stretch>
        </p:blipFill>
        <p:spPr>
          <a:xfrm>
            <a:off x="10780776" y="3436035"/>
            <a:ext cx="914400" cy="914400"/>
          </a:xfrm>
          <a:prstGeom prst="rect">
            <a:avLst/>
          </a:prstGeom>
        </p:spPr>
      </p:pic>
      <p:pic>
        <p:nvPicPr>
          <p:cNvPr id="9" name="Graphic 8" descr="Badge 3 with solid fill">
            <a:extLst>
              <a:ext uri="{FF2B5EF4-FFF2-40B4-BE49-F238E27FC236}">
                <a16:creationId xmlns:a16="http://schemas.microsoft.com/office/drawing/2014/main" id="{9D81E486-889D-5F4F-B16C-80469B748BCB}"/>
              </a:ext>
            </a:extLst>
          </p:cNvPr>
          <p:cNvPicPr>
            <a:picLocks noChangeAspect="1"/>
          </p:cNvPicPr>
          <p:nvPr/>
        </p:nvPicPr>
        <p:blipFill>
          <a:blip r:embed="rId7">
            <a:duotone>
              <a:schemeClr val="accent1">
                <a:shade val="45000"/>
                <a:satMod val="135000"/>
              </a:schemeClr>
              <a:prstClr val="white"/>
            </a:duotone>
            <a:extLst>
              <a:ext uri="{96DAC541-7B7A-43D3-8B79-37D633B846F1}">
                <asvg:svgBlip xmlns:asvg="http://schemas.microsoft.com/office/drawing/2016/SVG/main" r:embed="rId8"/>
              </a:ext>
            </a:extLst>
          </a:blip>
          <a:stretch>
            <a:fillRect/>
          </a:stretch>
        </p:blipFill>
        <p:spPr>
          <a:xfrm>
            <a:off x="10780776" y="4993591"/>
            <a:ext cx="914400" cy="914400"/>
          </a:xfrm>
          <a:prstGeom prst="rect">
            <a:avLst/>
          </a:prstGeom>
        </p:spPr>
      </p:pic>
      <p:pic>
        <p:nvPicPr>
          <p:cNvPr id="11" name="Graphic 10" descr="Badge 4 with solid fill">
            <a:extLst>
              <a:ext uri="{FF2B5EF4-FFF2-40B4-BE49-F238E27FC236}">
                <a16:creationId xmlns:a16="http://schemas.microsoft.com/office/drawing/2014/main" id="{A226D750-D7B2-E243-9F35-9C46494F1D8B}"/>
              </a:ext>
            </a:extLst>
          </p:cNvPr>
          <p:cNvPicPr>
            <a:picLocks noChangeAspect="1"/>
          </p:cNvPicPr>
          <p:nvPr/>
        </p:nvPicPr>
        <p:blipFill>
          <a:blip r:embed="rId9">
            <a:duotone>
              <a:schemeClr val="accent3">
                <a:shade val="45000"/>
                <a:satMod val="135000"/>
              </a:schemeClr>
              <a:prstClr val="white"/>
            </a:duotone>
            <a:extLst>
              <a:ext uri="{96DAC541-7B7A-43D3-8B79-37D633B846F1}">
                <asvg:svgBlip xmlns:asvg="http://schemas.microsoft.com/office/drawing/2016/SVG/main" r:embed="rId10"/>
              </a:ext>
            </a:extLst>
          </a:blip>
          <a:stretch>
            <a:fillRect/>
          </a:stretch>
        </p:blipFill>
        <p:spPr>
          <a:xfrm>
            <a:off x="10780776" y="6613760"/>
            <a:ext cx="914400" cy="914400"/>
          </a:xfrm>
          <a:prstGeom prst="rect">
            <a:avLst/>
          </a:prstGeom>
        </p:spPr>
      </p:pic>
    </p:spTree>
    <p:extLst>
      <p:ext uri="{BB962C8B-B14F-4D97-AF65-F5344CB8AC3E}">
        <p14:creationId xmlns:p14="http://schemas.microsoft.com/office/powerpoint/2010/main" val="784178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kern="1200" dirty="0">
                <a:latin typeface="+mj-lt"/>
                <a:ea typeface="+mj-ea"/>
                <a:cs typeface="+mj-cs"/>
              </a:rPr>
              <a:t>Identification and Placement (1) </a:t>
            </a:r>
          </a:p>
        </p:txBody>
      </p:sp>
      <p:pic>
        <p:nvPicPr>
          <p:cNvPr id="6" name="Graphic 5">
            <a:extLst>
              <a:ext uri="{FF2B5EF4-FFF2-40B4-BE49-F238E27FC236}">
                <a16:creationId xmlns:a16="http://schemas.microsoft.com/office/drawing/2014/main" id="{16D70CD6-31D0-8640-9BD7-EF757D6D43DE}"/>
              </a:ext>
              <a:ext uri="{C183D7F6-B498-43B3-948B-1728B52AA6E4}">
                <adec:decorative xmlns:adec="http://schemas.microsoft.com/office/drawing/2017/decorative" val="1"/>
              </a:ext>
            </a:extLst>
          </p:cNvPr>
          <p:cNvPicPr>
            <a:picLocks noChangeAspect="1"/>
          </p:cNvPicPr>
          <p:nvPr/>
        </p:nvPicPr>
        <p:blipFill>
          <a:blip r:embed="rId3">
            <a:duotone>
              <a:schemeClr val="accent6">
                <a:shade val="45000"/>
                <a:satMod val="135000"/>
              </a:schemeClr>
              <a:prstClr val="white"/>
            </a:duotone>
            <a:extLst>
              <a:ext uri="{96DAC541-7B7A-43D3-8B79-37D633B846F1}">
                <asvg:svgBlip xmlns:asvg="http://schemas.microsoft.com/office/drawing/2016/SVG/main" r:embed="rId4"/>
              </a:ext>
            </a:extLst>
          </a:blip>
          <a:stretch>
            <a:fillRect/>
          </a:stretch>
        </p:blipFill>
        <p:spPr>
          <a:xfrm>
            <a:off x="10058400" y="1239012"/>
            <a:ext cx="914400" cy="914400"/>
          </a:xfrm>
          <a:prstGeom prst="rect">
            <a:avLst/>
          </a:prstGeom>
        </p:spPr>
      </p:pic>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972800" y="1362456"/>
            <a:ext cx="12416246" cy="9622386"/>
          </a:xfrm>
        </p:spPr>
        <p:txBody>
          <a:bodyPr vert="horz" lIns="91440" tIns="45720" rIns="91440" bIns="45720" rtlCol="0" anchor="t" anchorCtr="0">
            <a:noAutofit/>
          </a:bodyPr>
          <a:lstStyle/>
          <a:p>
            <a:pPr defTabSz="914400">
              <a:lnSpc>
                <a:spcPct val="90000"/>
              </a:lnSpc>
            </a:pPr>
            <a:r>
              <a:rPr lang="en-US" sz="4000" dirty="0">
                <a:latin typeface="+mn-lt"/>
              </a:rPr>
              <a:t>Identification and Placement</a:t>
            </a:r>
            <a:endParaRPr lang="en-US" sz="4000" b="0" dirty="0">
              <a:solidFill>
                <a:schemeClr val="tx1"/>
              </a:solidFill>
              <a:latin typeface="+mn-lt"/>
            </a:endParaRPr>
          </a:p>
          <a:p>
            <a:pPr defTabSz="914400">
              <a:lnSpc>
                <a:spcPct val="90000"/>
              </a:lnSpc>
            </a:pPr>
            <a:r>
              <a:rPr lang="en-US" sz="4000" dirty="0">
                <a:solidFill>
                  <a:schemeClr val="tx1"/>
                </a:solidFill>
                <a:latin typeface="+mn-lt"/>
              </a:rPr>
              <a:t>Schools must administer a home language survey</a:t>
            </a:r>
          </a:p>
          <a:p>
            <a:pPr marL="1382713" lvl="1" indent="-452438" defTabSz="914400">
              <a:lnSpc>
                <a:spcPct val="90000"/>
              </a:lnSpc>
              <a:buFont typeface="Arial" panose="020B0604020202020204" pitchFamily="34" charset="0"/>
              <a:buChar char="•"/>
            </a:pPr>
            <a:r>
              <a:rPr lang="en-US" dirty="0">
                <a:solidFill>
                  <a:schemeClr val="tx1"/>
                </a:solidFill>
                <a:latin typeface="+mn-lt"/>
              </a:rPr>
              <a:t>C</a:t>
            </a:r>
            <a:r>
              <a:rPr lang="en-US" b="0" dirty="0">
                <a:solidFill>
                  <a:schemeClr val="tx1"/>
                </a:solidFill>
                <a:latin typeface="+mn-lt"/>
              </a:rPr>
              <a:t>an be part of enrollment forms</a:t>
            </a:r>
          </a:p>
          <a:p>
            <a:pPr marL="84138" defTabSz="914400">
              <a:lnSpc>
                <a:spcPct val="110000"/>
              </a:lnSpc>
              <a:spcBef>
                <a:spcPts val="3000"/>
              </a:spcBef>
              <a:spcAft>
                <a:spcPts val="0"/>
              </a:spcAft>
              <a:buClr>
                <a:schemeClr val="accent3"/>
              </a:buClr>
            </a:pPr>
            <a:r>
              <a:rPr lang="en-US" sz="4000" dirty="0">
                <a:solidFill>
                  <a:schemeClr val="tx1"/>
                </a:solidFill>
                <a:latin typeface="+mn-lt"/>
              </a:rPr>
              <a:t>Schools must administer assessment of English language proficiency </a:t>
            </a:r>
          </a:p>
          <a:p>
            <a:pPr marL="1382713" lvl="1" indent="-452438" defTabSz="914400">
              <a:lnSpc>
                <a:spcPct val="90000"/>
              </a:lnSpc>
              <a:buFont typeface="Arial" panose="020B0604020202020204" pitchFamily="34" charset="0"/>
              <a:buChar char="•"/>
            </a:pPr>
            <a:r>
              <a:rPr lang="en-US" b="0" dirty="0">
                <a:solidFill>
                  <a:schemeClr val="tx1"/>
                </a:solidFill>
                <a:latin typeface="+mn-lt"/>
              </a:rPr>
              <a:t>W-APT (K and first-semester 1st grade) </a:t>
            </a:r>
            <a:endParaRPr lang="en-US" dirty="0">
              <a:solidFill>
                <a:schemeClr val="tx1"/>
              </a:solidFill>
              <a:latin typeface="+mn-lt"/>
            </a:endParaRPr>
          </a:p>
          <a:p>
            <a:pPr marL="1382713" lvl="1" indent="-452438" defTabSz="914400">
              <a:lnSpc>
                <a:spcPct val="90000"/>
              </a:lnSpc>
              <a:buFont typeface="Arial" panose="020B0604020202020204" pitchFamily="34" charset="0"/>
              <a:buChar char="•"/>
            </a:pPr>
            <a:r>
              <a:rPr lang="en-US" b="0" dirty="0">
                <a:solidFill>
                  <a:schemeClr val="tx1"/>
                </a:solidFill>
                <a:latin typeface="+mn-lt"/>
              </a:rPr>
              <a:t>WIDA Screener (grades 1-12) </a:t>
            </a:r>
          </a:p>
          <a:p>
            <a:pPr marL="1833563" lvl="2" indent="-55563" defTabSz="914400">
              <a:lnSpc>
                <a:spcPct val="90000"/>
              </a:lnSpc>
              <a:buNone/>
            </a:pPr>
            <a:r>
              <a:rPr lang="en-US" sz="3200" dirty="0">
                <a:solidFill>
                  <a:schemeClr val="tx1"/>
                </a:solidFill>
                <a:latin typeface="+mn-lt"/>
              </a:rPr>
              <a:t>WIDA Screener-state cut point guidelines for classification</a:t>
            </a:r>
          </a:p>
          <a:p>
            <a:pPr marL="84138" defTabSz="914400">
              <a:lnSpc>
                <a:spcPct val="110000"/>
              </a:lnSpc>
              <a:spcBef>
                <a:spcPts val="3000"/>
              </a:spcBef>
              <a:spcAft>
                <a:spcPts val="0"/>
              </a:spcAft>
              <a:buClr>
                <a:schemeClr val="accent3"/>
              </a:buClr>
            </a:pPr>
            <a:r>
              <a:rPr lang="en-US" sz="4000" dirty="0">
                <a:solidFill>
                  <a:schemeClr val="tx1"/>
                </a:solidFill>
                <a:latin typeface="+mn-lt"/>
              </a:rPr>
              <a:t>Schools must also use a body of evidence</a:t>
            </a:r>
          </a:p>
        </p:txBody>
      </p:sp>
    </p:spTree>
    <p:extLst>
      <p:ext uri="{BB962C8B-B14F-4D97-AF65-F5344CB8AC3E}">
        <p14:creationId xmlns:p14="http://schemas.microsoft.com/office/powerpoint/2010/main" val="3352898471"/>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50520</TotalTime>
  <Words>2133</Words>
  <Application>Microsoft Office PowerPoint</Application>
  <PresentationFormat>Custom</PresentationFormat>
  <Paragraphs>227</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Courier New</vt:lpstr>
      <vt:lpstr>Geneva</vt:lpstr>
      <vt:lpstr>Helvetica</vt:lpstr>
      <vt:lpstr>System Font Regular</vt:lpstr>
      <vt:lpstr>Wingdings</vt:lpstr>
      <vt:lpstr>Office Theme</vt:lpstr>
      <vt:lpstr>BREAK</vt:lpstr>
      <vt:lpstr>Ensuring Compliance for English Learners</vt:lpstr>
      <vt:lpstr>Agenda</vt:lpstr>
      <vt:lpstr>Objective</vt:lpstr>
      <vt:lpstr>Role of the Authorizer</vt:lpstr>
      <vt:lpstr>Responsibilities of the District</vt:lpstr>
      <vt:lpstr>Case Study</vt:lpstr>
      <vt:lpstr>Oversight and Monitoring</vt:lpstr>
      <vt:lpstr>Identification and Placement (1) </vt:lpstr>
      <vt:lpstr>Identification and Placement (2)</vt:lpstr>
      <vt:lpstr>Equal Access (1)</vt:lpstr>
      <vt:lpstr>Equal Access (2)</vt:lpstr>
      <vt:lpstr>Redesignation &amp; Monitoring (1)</vt:lpstr>
      <vt:lpstr>Redesignation and Monitoring (2) </vt:lpstr>
      <vt:lpstr>Activity </vt:lpstr>
      <vt:lpstr>Family and Community Engagement</vt:lpstr>
      <vt:lpstr>Monitoring Vehicles </vt:lpstr>
      <vt:lpstr>Questions? Reactions?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Kimberly Waite-Cooper</cp:lastModifiedBy>
  <cp:revision>448</cp:revision>
  <dcterms:created xsi:type="dcterms:W3CDTF">2019-09-30T22:39:39Z</dcterms:created>
  <dcterms:modified xsi:type="dcterms:W3CDTF">2022-08-15T15:16:19Z</dcterms:modified>
</cp:coreProperties>
</file>